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0" r:id="rId12"/>
    <p:sldMasterId id="2147483672" r:id="rId13"/>
    <p:sldMasterId id="2147483674" r:id="rId14"/>
    <p:sldMasterId id="2147483676" r:id="rId15"/>
    <p:sldMasterId id="2147483678" r:id="rId16"/>
  </p:sldMasterIdLst>
  <p:notesMasterIdLst>
    <p:notesMasterId r:id="rId46"/>
  </p:notes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85" r:id="rId24"/>
    <p:sldId id="286" r:id="rId25"/>
    <p:sldId id="287" r:id="rId26"/>
    <p:sldId id="266" r:id="rId27"/>
    <p:sldId id="270" r:id="rId28"/>
    <p:sldId id="282" r:id="rId29"/>
    <p:sldId id="267" r:id="rId30"/>
    <p:sldId id="268" r:id="rId31"/>
    <p:sldId id="281" r:id="rId32"/>
    <p:sldId id="283" r:id="rId33"/>
    <p:sldId id="284" r:id="rId34"/>
    <p:sldId id="269" r:id="rId35"/>
    <p:sldId id="271" r:id="rId36"/>
    <p:sldId id="272" r:id="rId37"/>
    <p:sldId id="273" r:id="rId38"/>
    <p:sldId id="274" r:id="rId39"/>
    <p:sldId id="275" r:id="rId40"/>
    <p:sldId id="276" r:id="rId41"/>
    <p:sldId id="277" r:id="rId42"/>
    <p:sldId id="278" r:id="rId43"/>
    <p:sldId id="279" r:id="rId44"/>
    <p:sldId id="280" r:id="rId45"/>
  </p:sldIdLst>
  <p:sldSz cx="12192000" cy="6858000"/>
  <p:notesSz cx="9874250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12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9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</a:p>
        </p:txBody>
      </p:sp>
      <p:sp>
        <p:nvSpPr>
          <p:cNvPr id="96" name="PlaceHolder 4"/>
          <p:cNvSpPr>
            <a:spLocks noGrp="1"/>
          </p:cNvSpPr>
          <p:nvPr>
            <p:ph type="dt" idx="46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97" name="PlaceHolder 5"/>
          <p:cNvSpPr>
            <a:spLocks noGrp="1"/>
          </p:cNvSpPr>
          <p:nvPr>
            <p:ph type="ftr" idx="47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98" name="PlaceHolder 6"/>
          <p:cNvSpPr>
            <a:spLocks noGrp="1"/>
          </p:cNvSpPr>
          <p:nvPr>
            <p:ph type="sldNum" idx="48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F1A558CF-E70D-4534-B0AA-C05E9B21DFB6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0520" y="849240"/>
            <a:ext cx="4073040" cy="2292120"/>
          </a:xfrm>
          <a:prstGeom prst="rect">
            <a:avLst/>
          </a:prstGeom>
          <a:ln w="0">
            <a:noFill/>
          </a:ln>
        </p:spPr>
      </p:sp>
      <p:sp>
        <p:nvSpPr>
          <p:cNvPr id="608" name="PlaceHolder 2"/>
          <p:cNvSpPr>
            <a:spLocks noGrp="1"/>
          </p:cNvSpPr>
          <p:nvPr>
            <p:ph type="body"/>
          </p:nvPr>
        </p:nvSpPr>
        <p:spPr>
          <a:xfrm>
            <a:off x="987480" y="3271320"/>
            <a:ext cx="7899480" cy="2675160"/>
          </a:xfrm>
          <a:prstGeom prst="rect">
            <a:avLst/>
          </a:prstGeom>
          <a:noFill/>
          <a:ln w="0">
            <a:noFill/>
          </a:ln>
        </p:spPr>
        <p:txBody>
          <a:bodyPr lIns="79920" tIns="39960" rIns="79920" bIns="39960" anchor="t">
            <a:no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9" name="PlaceHolder 3"/>
          <p:cNvSpPr>
            <a:spLocks noGrp="1"/>
          </p:cNvSpPr>
          <p:nvPr>
            <p:ph type="sldNum" idx="49"/>
          </p:nvPr>
        </p:nvSpPr>
        <p:spPr>
          <a:xfrm>
            <a:off x="5594040" y="6456240"/>
            <a:ext cx="4278240" cy="339840"/>
          </a:xfrm>
          <a:prstGeom prst="rect">
            <a:avLst/>
          </a:prstGeom>
          <a:noFill/>
          <a:ln w="0">
            <a:noFill/>
          </a:ln>
        </p:spPr>
        <p:txBody>
          <a:bodyPr lIns="79920" tIns="39960" rIns="79920" bIns="3996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1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604BC4C-D46F-45B4-9571-4ADA20739CC7}" type="slidenum">
              <a:rPr lang="ru-RU" sz="11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4</a:t>
            </a:fld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Rectangle 3"/>
          <p:cNvSpPr/>
          <p:nvPr/>
        </p:nvSpPr>
        <p:spPr>
          <a:xfrm>
            <a:off x="4200120" y="10074240"/>
            <a:ext cx="3218760" cy="52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04320" algn="l"/>
                <a:tab pos="1808640" algn="l"/>
                <a:tab pos="2712960" algn="l"/>
                <a:tab pos="3617280" algn="l"/>
                <a:tab pos="4521600" algn="l"/>
                <a:tab pos="5425920" algn="l"/>
                <a:tab pos="6330240" algn="l"/>
                <a:tab pos="7234560" algn="l"/>
                <a:tab pos="8139240" algn="l"/>
                <a:tab pos="9043560" algn="l"/>
                <a:tab pos="9947880" algn="l"/>
              </a:tabLst>
            </a:pPr>
            <a:fld id="{896F956F-B6D2-4C28-A2D1-0185E2D902A6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23</a:t>
            </a:fld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160" y="804960"/>
            <a:ext cx="7071840" cy="3978000"/>
          </a:xfrm>
          <a:prstGeom prst="rect">
            <a:avLst/>
          </a:prstGeom>
          <a:ln w="0">
            <a:noFill/>
          </a:ln>
        </p:spPr>
      </p:sp>
      <p:sp>
        <p:nvSpPr>
          <p:cNvPr id="612" name="PlaceHolder 2"/>
          <p:cNvSpPr>
            <a:spLocks noGrp="1"/>
          </p:cNvSpPr>
          <p:nvPr>
            <p:ph type="body"/>
          </p:nvPr>
        </p:nvSpPr>
        <p:spPr>
          <a:xfrm>
            <a:off x="741240" y="5037480"/>
            <a:ext cx="5936760" cy="477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8775" y="849313"/>
            <a:ext cx="4073525" cy="2292350"/>
          </a:xfrm>
          <a:prstGeom prst="rect">
            <a:avLst/>
          </a:prstGeom>
          <a:ln w="0">
            <a:noFill/>
          </a:ln>
        </p:spPr>
      </p:sp>
      <p:sp>
        <p:nvSpPr>
          <p:cNvPr id="614" name="PlaceHolder 2"/>
          <p:cNvSpPr>
            <a:spLocks noGrp="1"/>
          </p:cNvSpPr>
          <p:nvPr>
            <p:ph type="body"/>
          </p:nvPr>
        </p:nvSpPr>
        <p:spPr>
          <a:xfrm>
            <a:off x="987480" y="3271320"/>
            <a:ext cx="7895880" cy="2673000"/>
          </a:xfrm>
          <a:prstGeom prst="rect">
            <a:avLst/>
          </a:prstGeom>
          <a:noFill/>
          <a:ln w="0">
            <a:noFill/>
          </a:ln>
        </p:spPr>
        <p:txBody>
          <a:bodyPr lIns="79920" tIns="39960" rIns="79920" bIns="39960" anchor="t">
            <a:no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5" name="PlaceHolder 3"/>
          <p:cNvSpPr>
            <a:spLocks noGrp="1"/>
          </p:cNvSpPr>
          <p:nvPr>
            <p:ph type="sldNum" idx="50"/>
          </p:nvPr>
        </p:nvSpPr>
        <p:spPr>
          <a:xfrm>
            <a:off x="5593320" y="6456240"/>
            <a:ext cx="4275360" cy="337680"/>
          </a:xfrm>
          <a:prstGeom prst="rect">
            <a:avLst/>
          </a:prstGeom>
          <a:noFill/>
          <a:ln w="0">
            <a:noFill/>
          </a:ln>
        </p:spPr>
        <p:txBody>
          <a:bodyPr lIns="79920" tIns="39960" rIns="79920" bIns="3996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1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EA7CED4-F861-4065-8506-65522E25D586}" type="slidenum">
              <a:rPr lang="ru-RU" sz="11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27</a:t>
            </a:fld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897C752-251D-462E-8485-65307C0CB50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D30CA5BF-1B04-46F1-92B1-DA59AAFE5D4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4D964C66-0AAB-4996-BDA5-FFF8D234DEE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E71CF6AB-E05A-43EB-A5E0-DCADA7EE5F9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8"/>
          </p:nvPr>
        </p:nvSpPr>
        <p:spPr/>
        <p:txBody>
          <a:bodyPr/>
          <a:lstStyle/>
          <a:p>
            <a:fld id="{B51ECEE0-8124-498D-BAE8-3D0D638C5D0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1"/>
          </p:nvPr>
        </p:nvSpPr>
        <p:spPr/>
        <p:txBody>
          <a:bodyPr/>
          <a:lstStyle/>
          <a:p>
            <a:fld id="{D5729219-B1CF-48B7-96E4-164DE0954C3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28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4"/>
          </p:nvPr>
        </p:nvSpPr>
        <p:spPr/>
        <p:txBody>
          <a:bodyPr/>
          <a:lstStyle/>
          <a:p>
            <a:fld id="{4415BFE2-BC41-47F9-998A-2C5369D7A50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C7A668D-772F-4242-8029-6EFA84746B0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A68BF48E-6B71-4F59-828A-DC827F0D36B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1D62A44-EF5B-44A2-86D2-FE21CA57F9C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FF9C0A50-4817-4DC2-AA85-801F2444B1F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бычный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13B701A7-88A4-4B57-98A0-26BC94DA454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C507DEF4-33DE-4421-92F4-168FFDD77F0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9905F49D-5DFC-44C9-B319-AC9C13BC6C2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A83363CF-2C6C-48F6-A0EB-06A776F36BE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304FAF52-8D3A-4E7B-B4DD-1912A7DE4BA7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59" name="PlaceHolder 2"/>
          <p:cNvSpPr>
            <a:spLocks noGrp="1"/>
          </p:cNvSpPr>
          <p:nvPr>
            <p:ph type="ftr" idx="28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sldNum" idx="29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92881B5-F1D3-4D83-9F8A-C9559876CD83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dt" idx="30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ftr" idx="31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sldNum" idx="32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21B0698-43D3-4054-8306-CB3907F4100C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dt" idx="33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ftr" idx="34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sldNum" idx="35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D2B0886-72DB-4242-B19C-3D4757B2C716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dt" idx="36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ftr" idx="37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ldNum" idx="38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971EAA1-3067-41F5-B049-D776E19715EC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dt" idx="39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81" name="PlaceHolder 3"/>
          <p:cNvSpPr>
            <a:spLocks noGrp="1"/>
          </p:cNvSpPr>
          <p:nvPr>
            <p:ph type="ftr" idx="40"/>
          </p:nvPr>
        </p:nvSpPr>
        <p:spPr>
          <a:xfrm>
            <a:off x="4038480" y="6356520"/>
            <a:ext cx="4110120" cy="3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sldNum" idx="41"/>
          </p:nvPr>
        </p:nvSpPr>
        <p:spPr>
          <a:xfrm>
            <a:off x="8610480" y="6356520"/>
            <a:ext cx="2738520" cy="3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1597A58-AFE0-4E46-A10C-6D093B00B070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dt" idx="42"/>
          </p:nvPr>
        </p:nvSpPr>
        <p:spPr>
          <a:xfrm>
            <a:off x="838080" y="6356520"/>
            <a:ext cx="2738520" cy="3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ftr" idx="43"/>
          </p:nvPr>
        </p:nvSpPr>
        <p:spPr>
          <a:xfrm>
            <a:off x="4037760" y="6356160"/>
            <a:ext cx="4108320" cy="358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ldNum" idx="44"/>
          </p:nvPr>
        </p:nvSpPr>
        <p:spPr>
          <a:xfrm>
            <a:off x="8609040" y="6356160"/>
            <a:ext cx="2736720" cy="358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r" defTabSz="9144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</a:tabLst>
            </a:pPr>
            <a:fld id="{2C00F86D-AEE5-486D-8760-0939711F3827}" type="slidenum">
              <a:rPr lang="ru-RU" sz="1200" b="0" strike="noStrike" spc="-1">
                <a:solidFill>
                  <a:srgbClr val="8B8B8B"/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dt" idx="45"/>
          </p:nvPr>
        </p:nvSpPr>
        <p:spPr>
          <a:xfrm>
            <a:off x="837360" y="6356160"/>
            <a:ext cx="2736720" cy="358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89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CECD856-5012-4596-917B-8D4D73D09969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2B9A27B-2292-4C02-AD68-87703B913F16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3"/>
          <a:stretch/>
        </p:blipFill>
        <p:spPr>
          <a:xfrm>
            <a:off x="0" y="0"/>
            <a:ext cx="5659200" cy="6853680"/>
          </a:xfrm>
          <a:prstGeom prst="rect">
            <a:avLst/>
          </a:prstGeom>
          <a:ln w="0">
            <a:noFill/>
          </a:ln>
        </p:spPr>
      </p:pic>
      <p:sp>
        <p:nvSpPr>
          <p:cNvPr id="17" name="bg object 17"/>
          <p:cNvSpPr/>
          <p:nvPr/>
        </p:nvSpPr>
        <p:spPr>
          <a:xfrm>
            <a:off x="0" y="0"/>
            <a:ext cx="5668560" cy="6845760"/>
          </a:xfrm>
          <a:custGeom>
            <a:avLst/>
            <a:gdLst>
              <a:gd name="textAreaLeft" fmla="*/ 0 w 5668560"/>
              <a:gd name="textAreaRight" fmla="*/ 5672880 w 5668560"/>
              <a:gd name="textAreaTop" fmla="*/ 0 h 6845760"/>
              <a:gd name="textAreaBottom" fmla="*/ 6850080 h 6845760"/>
            </a:gdLst>
            <a:ahLst/>
            <a:cxnLst/>
            <a:rect l="textAreaLeft" t="textAreaTop" r="textAreaRight" b="textAreaBottom"/>
            <a:pathLst>
              <a:path w="9354185" h="11296015">
                <a:moveTo>
                  <a:pt x="3037230" y="11295596"/>
                </a:moveTo>
                <a:lnTo>
                  <a:pt x="0" y="8259877"/>
                </a:lnTo>
                <a:lnTo>
                  <a:pt x="0" y="11295596"/>
                </a:lnTo>
                <a:lnTo>
                  <a:pt x="3037230" y="11295596"/>
                </a:lnTo>
                <a:close/>
              </a:path>
              <a:path w="9354185" h="11296015">
                <a:moveTo>
                  <a:pt x="9354058" y="0"/>
                </a:moveTo>
                <a:lnTo>
                  <a:pt x="6318326" y="0"/>
                </a:lnTo>
                <a:lnTo>
                  <a:pt x="9354058" y="3037255"/>
                </a:lnTo>
                <a:lnTo>
                  <a:pt x="9354058" y="0"/>
                </a:lnTo>
                <a:close/>
              </a:path>
            </a:pathLst>
          </a:custGeom>
          <a:solidFill>
            <a:srgbClr val="C6926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1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5672880" y="0"/>
            <a:ext cx="6515280" cy="1836720"/>
          </a:xfrm>
          <a:custGeom>
            <a:avLst/>
            <a:gdLst>
              <a:gd name="textAreaLeft" fmla="*/ 0 w 6515280"/>
              <a:gd name="textAreaRight" fmla="*/ 6519600 w 6515280"/>
              <a:gd name="textAreaTop" fmla="*/ 0 h 1836720"/>
              <a:gd name="textAreaBottom" fmla="*/ 1841040 h 1836720"/>
            </a:gdLst>
            <a:ahLst/>
            <a:cxnLst/>
            <a:rect l="textAreaLeft" t="textAreaTop" r="textAreaRight" b="textAreaBottom"/>
            <a:pathLst>
              <a:path w="10750550" h="3035935">
                <a:moveTo>
                  <a:pt x="10749787" y="285"/>
                </a:moveTo>
                <a:lnTo>
                  <a:pt x="-236" y="285"/>
                </a:lnTo>
                <a:lnTo>
                  <a:pt x="-236" y="3036017"/>
                </a:lnTo>
                <a:lnTo>
                  <a:pt x="10749787" y="3036017"/>
                </a:lnTo>
                <a:lnTo>
                  <a:pt x="10749787" y="285"/>
                </a:ln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1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pic>
        <p:nvPicPr>
          <p:cNvPr id="19" name="bg object 19"/>
          <p:cNvPicPr/>
          <p:nvPr/>
        </p:nvPicPr>
        <p:blipFill>
          <a:blip r:embed="rId4"/>
          <a:stretch/>
        </p:blipFill>
        <p:spPr>
          <a:xfrm>
            <a:off x="9350640" y="5846760"/>
            <a:ext cx="252000" cy="247320"/>
          </a:xfrm>
          <a:prstGeom prst="rect">
            <a:avLst/>
          </a:prstGeom>
          <a:ln w="0">
            <a:noFill/>
          </a:ln>
        </p:spPr>
      </p:pic>
      <p:pic>
        <p:nvPicPr>
          <p:cNvPr id="20" name="bg object 20"/>
          <p:cNvPicPr/>
          <p:nvPr/>
        </p:nvPicPr>
        <p:blipFill>
          <a:blip r:embed="rId5"/>
          <a:stretch/>
        </p:blipFill>
        <p:spPr>
          <a:xfrm>
            <a:off x="8863920" y="6142680"/>
            <a:ext cx="1225440" cy="140400"/>
          </a:xfrm>
          <a:prstGeom prst="rect">
            <a:avLst/>
          </a:prstGeom>
          <a:ln w="0">
            <a:noFill/>
          </a:ln>
        </p:spPr>
      </p:pic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23" name="PlaceHolder 3"/>
          <p:cNvSpPr>
            <a:spLocks noGrp="1"/>
          </p:cNvSpPr>
          <p:nvPr>
            <p:ph type="ftr" idx="10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sldNum" idx="11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1AE664D-13DF-4CBC-99A5-BE925C7FB8E2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5"/>
          <p:cNvSpPr>
            <a:spLocks noGrp="1"/>
          </p:cNvSpPr>
          <p:nvPr>
            <p:ph type="dt" idx="12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30" name="PlaceHolder 3"/>
          <p:cNvSpPr>
            <a:spLocks noGrp="1"/>
          </p:cNvSpPr>
          <p:nvPr>
            <p:ph type="ftr" idx="13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sldNum" idx="14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2DB5007-C7E1-46B3-86CD-96D5FFFFF7FA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dt" idx="15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ftr" idx="16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sldNum" idx="17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0BAEFF9-5E78-4E7A-A74D-AD347E8AC6BC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dt" idx="18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ftr" idx="19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ldNum" idx="20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1EA70CE-6425-4566-A85F-240640A3B51F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 idx="21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29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6224760" y="1825560"/>
            <a:ext cx="5129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48" name="PlaceHolder 4"/>
          <p:cNvSpPr>
            <a:spLocks noGrp="1"/>
          </p:cNvSpPr>
          <p:nvPr>
            <p:ph type="ftr" idx="22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sldNum" idx="23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352D638-76A8-4513-A518-D8C3BEAC900C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dt" idx="24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ftr" idx="25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ldNum" idx="26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A936CAA-0F3B-42EA-BB56-62A42FDE791D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dt" idx="27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INFO@FPPRT.RU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INFO@FPPRT.RU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FPPRT.RU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INFO@FPPRT.RU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INFO@FPPRT.RU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INFO@FPPRT.RU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INFO@FPPRT.RU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INFO@FPPRT.RU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6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png"/><Relationship Id="rId11" Type="http://schemas.openxmlformats.org/officeDocument/2006/relationships/image" Target="../media/image31.jpeg"/><Relationship Id="rId5" Type="http://schemas.openxmlformats.org/officeDocument/2006/relationships/image" Target="../media/image18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6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png"/><Relationship Id="rId11" Type="http://schemas.openxmlformats.org/officeDocument/2006/relationships/image" Target="../media/image31.jpeg"/><Relationship Id="rId5" Type="http://schemas.openxmlformats.org/officeDocument/2006/relationships/image" Target="../media/image18.png"/><Relationship Id="rId10" Type="http://schemas.openxmlformats.org/officeDocument/2006/relationships/image" Target="../media/image30.png"/><Relationship Id="rId4" Type="http://schemas.openxmlformats.org/officeDocument/2006/relationships/image" Target="../media/image34.png"/><Relationship Id="rId9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6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png"/><Relationship Id="rId11" Type="http://schemas.openxmlformats.org/officeDocument/2006/relationships/image" Target="../media/image31.jpeg"/><Relationship Id="rId5" Type="http://schemas.openxmlformats.org/officeDocument/2006/relationships/image" Target="../media/image18.png"/><Relationship Id="rId10" Type="http://schemas.openxmlformats.org/officeDocument/2006/relationships/image" Target="../media/image30.png"/><Relationship Id="rId4" Type="http://schemas.openxmlformats.org/officeDocument/2006/relationships/image" Target="../media/image34.png"/><Relationship Id="rId9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8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7.png"/><Relationship Id="rId17" Type="http://schemas.openxmlformats.org/officeDocument/2006/relationships/image" Target="../media/image51.png"/><Relationship Id="rId2" Type="http://schemas.openxmlformats.org/officeDocument/2006/relationships/image" Target="../media/image38.jpe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5" Type="http://schemas.openxmlformats.org/officeDocument/2006/relationships/image" Target="../media/image41.png"/><Relationship Id="rId15" Type="http://schemas.openxmlformats.org/officeDocument/2006/relationships/image" Target="../media/image49.pn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hyperlink" Target="mailto:INFO@FPPRT.RU" TargetMode="External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865120" y="2510640"/>
            <a:ext cx="6084360" cy="1149120"/>
          </a:xfrm>
          <a:prstGeom prst="rect">
            <a:avLst/>
          </a:prstGeom>
          <a:noFill/>
          <a:ln w="0">
            <a:noFill/>
          </a:ln>
        </p:spPr>
        <p:txBody>
          <a:bodyPr lIns="0" tIns="7920" rIns="0" bIns="0" anchor="ctr">
            <a:noAutofit/>
          </a:bodyPr>
          <a:lstStyle/>
          <a:p>
            <a:pPr marL="7560" indent="0" algn="ctr" defTabSz="914400">
              <a:lnSpc>
                <a:spcPct val="100000"/>
              </a:lnSpc>
              <a:spcBef>
                <a:spcPts val="65"/>
              </a:spcBef>
              <a:buNone/>
              <a:tabLst>
                <a:tab pos="0" algn="l"/>
              </a:tabLst>
            </a:pPr>
            <a:r>
              <a:rPr lang="ru-RU" sz="3030" b="1" strike="noStrike" spc="-1">
                <a:solidFill>
                  <a:schemeClr val="dk1"/>
                </a:solidFill>
                <a:latin typeface="Calibri"/>
                <a:ea typeface="Arial"/>
              </a:rPr>
              <a:t>МЕРЫ ПОДДЕРЖКИ БИЗНЕСА В РЕСПУБЛИКЕ ТАТАРСТАН</a:t>
            </a:r>
            <a:endParaRPr lang="ru-RU" sz="303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00" name="Рисунок 31"/>
          <p:cNvPicPr/>
          <p:nvPr/>
        </p:nvPicPr>
        <p:blipFill>
          <a:blip r:embed="rId2"/>
          <a:stretch/>
        </p:blipFill>
        <p:spPr>
          <a:xfrm>
            <a:off x="5735160" y="5377320"/>
            <a:ext cx="960840" cy="645120"/>
          </a:xfrm>
          <a:prstGeom prst="rect">
            <a:avLst/>
          </a:prstGeom>
          <a:ln w="0">
            <a:noFill/>
          </a:ln>
        </p:spPr>
      </p:pic>
      <p:sp>
        <p:nvSpPr>
          <p:cNvPr id="101" name="Скругленный прямоугольник 6"/>
          <p:cNvSpPr/>
          <p:nvPr/>
        </p:nvSpPr>
        <p:spPr>
          <a:xfrm>
            <a:off x="8637480" y="5609520"/>
            <a:ext cx="1520640" cy="829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09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pic>
        <p:nvPicPr>
          <p:cNvPr id="102" name="Рисунок 30"/>
          <p:cNvPicPr/>
          <p:nvPr/>
        </p:nvPicPr>
        <p:blipFill>
          <a:blip r:embed="rId3"/>
          <a:stretch/>
        </p:blipFill>
        <p:spPr>
          <a:xfrm>
            <a:off x="6698160" y="5286240"/>
            <a:ext cx="5399280" cy="645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Параллелограмм 8"/>
          <p:cNvSpPr/>
          <p:nvPr/>
        </p:nvSpPr>
        <p:spPr>
          <a:xfrm>
            <a:off x="210960" y="234360"/>
            <a:ext cx="780480" cy="47160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264" name="Прямоугольник 56"/>
          <p:cNvSpPr/>
          <p:nvPr/>
        </p:nvSpPr>
        <p:spPr>
          <a:xfrm>
            <a:off x="5067000" y="2416320"/>
            <a:ext cx="26100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800" b="1" strike="noStrike" spc="-1">
                <a:solidFill>
                  <a:srgbClr val="C00000"/>
                </a:solidFill>
                <a:latin typeface="Calibri"/>
                <a:ea typeface="Calibri"/>
              </a:rPr>
              <a:t> 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Прямоугольник 150"/>
          <p:cNvSpPr/>
          <p:nvPr/>
        </p:nvSpPr>
        <p:spPr>
          <a:xfrm>
            <a:off x="4392360" y="3219120"/>
            <a:ext cx="1572480" cy="91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266" name="Параллелограмм 9"/>
          <p:cNvSpPr/>
          <p:nvPr/>
        </p:nvSpPr>
        <p:spPr>
          <a:xfrm>
            <a:off x="975600" y="262080"/>
            <a:ext cx="10829520" cy="48492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sp>
        <p:nvSpPr>
          <p:cNvPr id="267" name="Прямоугольник 152"/>
          <p:cNvSpPr/>
          <p:nvPr/>
        </p:nvSpPr>
        <p:spPr>
          <a:xfrm>
            <a:off x="1293120" y="297360"/>
            <a:ext cx="103438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>
                <a:solidFill>
                  <a:schemeClr val="lt1"/>
                </a:solidFill>
                <a:latin typeface="Arial Black"/>
                <a:ea typeface="Arial"/>
              </a:rPr>
              <a:t>НЕФИНАНСОВЫЕ МЕРЫ ПОДДЕРЖКИ ЦЕНТРА «МОЙ БИЗНЕС» 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>
                <a:solidFill>
                  <a:schemeClr val="lt1"/>
                </a:solidFill>
                <a:latin typeface="Arial Black"/>
                <a:ea typeface="Arial"/>
              </a:rPr>
              <a:t>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Прямоугольник 153"/>
          <p:cNvSpPr/>
          <p:nvPr/>
        </p:nvSpPr>
        <p:spPr>
          <a:xfrm>
            <a:off x="422280" y="271800"/>
            <a:ext cx="3564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000" b="1" strike="noStrike" cap="all" spc="-1">
                <a:solidFill>
                  <a:schemeClr val="lt1"/>
                </a:solidFill>
                <a:latin typeface="Arial Black"/>
                <a:ea typeface="Arial"/>
              </a:rPr>
              <a:t>3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TextBox 236"/>
          <p:cNvSpPr/>
          <p:nvPr/>
        </p:nvSpPr>
        <p:spPr>
          <a:xfrm>
            <a:off x="1198484" y="3631173"/>
            <a:ext cx="3644595" cy="5976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dk1"/>
                </a:solidFill>
                <a:latin typeface="Calibri"/>
                <a:ea typeface="Calibri"/>
              </a:rPr>
              <a:t>                    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dk1"/>
                </a:solidFill>
                <a:latin typeface="Calibri"/>
                <a:ea typeface="Calibri"/>
              </a:rPr>
              <a:t>                 НАПИСАНИЕ БИЗНЕС-ПЛАНА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70" name="Группа 30"/>
          <p:cNvGrpSpPr/>
          <p:nvPr/>
        </p:nvGrpSpPr>
        <p:grpSpPr>
          <a:xfrm>
            <a:off x="884879" y="2154240"/>
            <a:ext cx="4914913" cy="2121840"/>
            <a:chOff x="884879" y="2154240"/>
            <a:chExt cx="4914913" cy="2121840"/>
          </a:xfrm>
        </p:grpSpPr>
        <p:sp>
          <p:nvSpPr>
            <p:cNvPr id="271" name="Скругленный прямоугольник 50"/>
            <p:cNvSpPr/>
            <p:nvPr/>
          </p:nvSpPr>
          <p:spPr>
            <a:xfrm>
              <a:off x="884879" y="3773160"/>
              <a:ext cx="4914913" cy="50292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272" name="Прямоугольник 156"/>
            <p:cNvSpPr/>
            <p:nvPr/>
          </p:nvSpPr>
          <p:spPr>
            <a:xfrm>
              <a:off x="4843080" y="2154240"/>
              <a:ext cx="803160" cy="40356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1800" b="1" strike="noStrike" spc="-1">
                  <a:solidFill>
                    <a:schemeClr val="lt1"/>
                  </a:solidFill>
                  <a:latin typeface="Calibri"/>
                  <a:ea typeface="Arial"/>
                </a:rPr>
                <a:t>СМСП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73" name="Скругленный прямоугольник 50"/>
          <p:cNvSpPr/>
          <p:nvPr/>
        </p:nvSpPr>
        <p:spPr>
          <a:xfrm>
            <a:off x="6574680" y="3773160"/>
            <a:ext cx="5125680" cy="50292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274" name="Прямоугольник 7"/>
          <p:cNvSpPr/>
          <p:nvPr/>
        </p:nvSpPr>
        <p:spPr>
          <a:xfrm>
            <a:off x="807480" y="1596960"/>
            <a:ext cx="11166120" cy="203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Arial"/>
              </a:rPr>
              <a:t>- </a:t>
            </a: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победителей программы «Студенческий стартап», которые заключили договор с Фондом содействия инновациям в 2024 г. и/или 2025 г.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- субъектов МСП, трудоустроившие участников СВО и/или физические лица и субъекты МСП, вернувшиеся из зон СВО и члены их семей.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indent="-216000" algn="just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 субъектов МСП, основным видом деятельности которых является деятельность, входящая в раздел C «Обрабатывающие производства» или раздел J «Деятельность в области информации и связи» (исключительно коды «62.0 - Разработка компьютерного программного обеспечения, консультационные услуги в данной области и другие сопутствующие услуги» и «62.01 – Разработка компьютерного программного обеспечения».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TextBox 1"/>
          <p:cNvSpPr/>
          <p:nvPr/>
        </p:nvSpPr>
        <p:spPr>
          <a:xfrm>
            <a:off x="591480" y="992160"/>
            <a:ext cx="1104552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ДЛЯ КОГО: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0D566E1-4142-7FB4-F0A7-E457112E3BD1}"/>
              </a:ext>
            </a:extLst>
          </p:cNvPr>
          <p:cNvSpPr/>
          <p:nvPr/>
        </p:nvSpPr>
        <p:spPr>
          <a:xfrm>
            <a:off x="6614162" y="3589815"/>
            <a:ext cx="4545069" cy="6470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r>
              <a:rPr lang="ru-RU" sz="1600" b="1" strike="noStrike" spc="-1" dirty="0">
                <a:solidFill>
                  <a:schemeClr val="dk1"/>
                </a:solidFill>
                <a:latin typeface="Calibri"/>
              </a:rPr>
              <a:t>РЕКЛАМА ПРОДУКЦИИ/УСЛУГ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Прямоугольник 1">
            <a:extLst>
              <a:ext uri="{FF2B5EF4-FFF2-40B4-BE49-F238E27FC236}">
                <a16:creationId xmlns:a16="http://schemas.microsoft.com/office/drawing/2014/main" id="{0B0180AC-35E8-3D13-299E-EEF334F2C11C}"/>
              </a:ext>
            </a:extLst>
          </p:cNvPr>
          <p:cNvSpPr/>
          <p:nvPr/>
        </p:nvSpPr>
        <p:spPr>
          <a:xfrm>
            <a:off x="846510" y="4482540"/>
            <a:ext cx="5230440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Услуга включает создание документа, который детально описывает цели, стратегии и финансовые прогнозы бизнеса</a:t>
            </a:r>
            <a:br>
              <a:rPr sz="1600" dirty="0"/>
            </a:b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Прямоугольник 1">
            <a:extLst>
              <a:ext uri="{FF2B5EF4-FFF2-40B4-BE49-F238E27FC236}">
                <a16:creationId xmlns:a16="http://schemas.microsoft.com/office/drawing/2014/main" id="{DD5FCE1D-4B6F-F220-A084-919F96409F03}"/>
              </a:ext>
            </a:extLst>
          </p:cNvPr>
          <p:cNvSpPr/>
          <p:nvPr/>
        </p:nvSpPr>
        <p:spPr>
          <a:xfrm>
            <a:off x="6574680" y="4482540"/>
            <a:ext cx="5230440" cy="15682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Услуга включает в себя на выбор: </a:t>
            </a:r>
          </a:p>
          <a:p>
            <a:pPr marL="285750" indent="-285750" defTabSz="914400">
              <a:lnSpc>
                <a:spcPct val="100000"/>
              </a:lnSpc>
              <a:buFontTx/>
              <a:buChar char="-"/>
            </a:pPr>
            <a:r>
              <a:rPr lang="ru-RU" sz="16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создание фирменного стиля;</a:t>
            </a:r>
          </a:p>
          <a:p>
            <a:pPr marL="285750" indent="-285750" defTabSz="914400">
              <a:lnSpc>
                <a:spcPct val="100000"/>
              </a:lnSpc>
              <a:buFontTx/>
              <a:buChar char="-"/>
            </a:pPr>
            <a:r>
              <a:rPr lang="ru-RU" sz="16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создание сайта;</a:t>
            </a:r>
          </a:p>
          <a:p>
            <a:pPr marL="285750" indent="-285750" defTabSz="914400">
              <a:lnSpc>
                <a:spcPct val="100000"/>
              </a:lnSpc>
              <a:buFontTx/>
              <a:buChar char="-"/>
            </a:pPr>
            <a:r>
              <a:rPr lang="ru-RU" sz="16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настройку контекстной/таргетированной рекламы;</a:t>
            </a:r>
          </a:p>
          <a:p>
            <a:pPr marL="285750" indent="-285750" defTabSz="914400">
              <a:lnSpc>
                <a:spcPct val="100000"/>
              </a:lnSpc>
              <a:buFontTx/>
              <a:buChar char="-"/>
            </a:pPr>
            <a:r>
              <a:rPr lang="ru-RU" sz="16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размещение рекламы в СМИ</a:t>
            </a:r>
            <a:br>
              <a:rPr sz="1600" dirty="0"/>
            </a:b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Прямоугольник 8"/>
          <p:cNvSpPr/>
          <p:nvPr/>
        </p:nvSpPr>
        <p:spPr>
          <a:xfrm>
            <a:off x="8135640" y="2829240"/>
            <a:ext cx="19155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>
                <a:solidFill>
                  <a:srgbClr val="00B050"/>
                </a:solidFill>
                <a:latin typeface="Calibri"/>
                <a:ea typeface="Arial"/>
              </a:rPr>
              <a:t>1 млн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>
                <a:solidFill>
                  <a:srgbClr val="00B050"/>
                </a:solidFill>
                <a:latin typeface="Calibri"/>
                <a:ea typeface="Arial"/>
              </a:rPr>
              <a:t>15 млн </a:t>
            </a: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рублей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Прямоугольник 9"/>
          <p:cNvSpPr/>
          <p:nvPr/>
        </p:nvSpPr>
        <p:spPr>
          <a:xfrm>
            <a:off x="8151480" y="3681000"/>
            <a:ext cx="212112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от 13 до </a:t>
            </a:r>
            <a:r>
              <a:rPr lang="ru-RU" sz="1800" b="1" strike="noStrike" spc="-1">
                <a:solidFill>
                  <a:srgbClr val="00B050"/>
                </a:solidFill>
                <a:latin typeface="Calibri"/>
                <a:ea typeface="Arial"/>
              </a:rPr>
              <a:t>60</a:t>
            </a: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 месяцев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Прямоугольник 10"/>
          <p:cNvSpPr/>
          <p:nvPr/>
        </p:nvSpPr>
        <p:spPr>
          <a:xfrm>
            <a:off x="8092440" y="4072680"/>
            <a:ext cx="3947760" cy="11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10% от стоимости предмета лизинга, но не менее затрат Лизингодателя, связанных с приобретением предмета лизинга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9" name="Picture 6" descr="https://stomatologspb.ru/wp-content/uploads/ruble_PNG26.png"/>
          <p:cNvPicPr/>
          <p:nvPr/>
        </p:nvPicPr>
        <p:blipFill>
          <a:blip r:embed="rId2"/>
          <a:stretch/>
        </p:blipFill>
        <p:spPr>
          <a:xfrm>
            <a:off x="7536600" y="2972520"/>
            <a:ext cx="355680" cy="355680"/>
          </a:xfrm>
          <a:prstGeom prst="rect">
            <a:avLst/>
          </a:prstGeom>
          <a:ln w="0">
            <a:noFill/>
          </a:ln>
        </p:spPr>
      </p:pic>
      <p:pic>
        <p:nvPicPr>
          <p:cNvPr id="260" name="Picture 4" descr="https://xn----8sbkdgnibjafxdci9g.xn--p1ai/wp-content/uploads/2019/12/srok-obuchenija.png"/>
          <p:cNvPicPr/>
          <p:nvPr/>
        </p:nvPicPr>
        <p:blipFill>
          <a:blip r:embed="rId3"/>
          <a:stretch/>
        </p:blipFill>
        <p:spPr>
          <a:xfrm>
            <a:off x="7536600" y="3685680"/>
            <a:ext cx="355680" cy="35568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6" descr="https://xn--b1aqpp2b.xn----8sbg5beewf.xn--p1ai/images/9519f396-be5f-62ad-b139-a010fd802c7a.png"/>
          <p:cNvPicPr/>
          <p:nvPr/>
        </p:nvPicPr>
        <p:blipFill>
          <a:blip r:embed="rId4"/>
          <a:stretch/>
        </p:blipFill>
        <p:spPr>
          <a:xfrm>
            <a:off x="7530480" y="4561920"/>
            <a:ext cx="383400" cy="355680"/>
          </a:xfrm>
          <a:prstGeom prst="rect">
            <a:avLst/>
          </a:prstGeom>
          <a:ln w="0">
            <a:noFill/>
          </a:ln>
        </p:spPr>
      </p:pic>
      <p:sp>
        <p:nvSpPr>
          <p:cNvPr id="262" name="Прямоугольник 19"/>
          <p:cNvSpPr/>
          <p:nvPr/>
        </p:nvSpPr>
        <p:spPr>
          <a:xfrm>
            <a:off x="4761720" y="2972160"/>
            <a:ext cx="380916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562212"/>
                </a:solidFill>
                <a:latin typeface="Calibri"/>
                <a:ea typeface="Arial"/>
              </a:rPr>
              <a:t>Стоимость предмета лизинга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Прямоугольник 20"/>
          <p:cNvSpPr/>
          <p:nvPr/>
        </p:nvSpPr>
        <p:spPr>
          <a:xfrm>
            <a:off x="6162120" y="3700440"/>
            <a:ext cx="136368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562212"/>
                </a:solidFill>
                <a:latin typeface="Calibri"/>
                <a:ea typeface="Arial"/>
              </a:rPr>
              <a:t>Срок лизинга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Прямоугольник 21"/>
          <p:cNvSpPr/>
          <p:nvPr/>
        </p:nvSpPr>
        <p:spPr>
          <a:xfrm>
            <a:off x="5037840" y="4566960"/>
            <a:ext cx="251568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562212"/>
                </a:solidFill>
                <a:latin typeface="Calibri"/>
                <a:ea typeface="Arial"/>
              </a:rPr>
              <a:t>Обеспечительный платеж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5" name="Рисунок 24"/>
          <p:cNvPicPr/>
          <p:nvPr/>
        </p:nvPicPr>
        <p:blipFill>
          <a:blip r:embed="rId5"/>
          <a:srcRect t="1691" r="61227"/>
          <a:stretch/>
        </p:blipFill>
        <p:spPr>
          <a:xfrm>
            <a:off x="0" y="0"/>
            <a:ext cx="4803480" cy="6853680"/>
          </a:xfrm>
          <a:prstGeom prst="rect">
            <a:avLst/>
          </a:prstGeom>
          <a:ln w="0">
            <a:noFill/>
          </a:ln>
        </p:spPr>
      </p:pic>
      <p:sp>
        <p:nvSpPr>
          <p:cNvPr id="266" name="Прямоугольник 22"/>
          <p:cNvSpPr/>
          <p:nvPr/>
        </p:nvSpPr>
        <p:spPr>
          <a:xfrm>
            <a:off x="6017400" y="486720"/>
            <a:ext cx="5186160" cy="79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                 Партнерское финансирование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800" b="1" strike="noStrike" spc="-1">
                <a:solidFill>
                  <a:srgbClr val="00B050"/>
                </a:solidFill>
                <a:latin typeface="Calibri"/>
                <a:ea typeface="Arial"/>
              </a:rPr>
              <a:t>«Исламский лизинг (Иджара)»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67" name="Группа 23"/>
          <p:cNvGrpSpPr/>
          <p:nvPr/>
        </p:nvGrpSpPr>
        <p:grpSpPr>
          <a:xfrm>
            <a:off x="5989320" y="-208800"/>
            <a:ext cx="5328000" cy="1723680"/>
            <a:chOff x="5989320" y="-208800"/>
            <a:chExt cx="5328000" cy="1723680"/>
          </a:xfrm>
        </p:grpSpPr>
        <p:sp>
          <p:nvSpPr>
            <p:cNvPr id="268" name="Скругленный прямоугольник 25"/>
            <p:cNvSpPr/>
            <p:nvPr/>
          </p:nvSpPr>
          <p:spPr>
            <a:xfrm>
              <a:off x="5989320" y="262800"/>
              <a:ext cx="5186160" cy="125208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269" name="Прямоугольник 1"/>
            <p:cNvSpPr/>
            <p:nvPr/>
          </p:nvSpPr>
          <p:spPr>
            <a:xfrm>
              <a:off x="8824680" y="-208800"/>
              <a:ext cx="2492640" cy="60984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1800" b="1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270" name="Прямоугольник 28"/>
          <p:cNvSpPr/>
          <p:nvPr/>
        </p:nvSpPr>
        <p:spPr>
          <a:xfrm>
            <a:off x="5801760" y="1641960"/>
            <a:ext cx="6044760" cy="11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spc="-15">
                <a:solidFill>
                  <a:srgbClr val="C79363"/>
                </a:solidFill>
                <a:latin typeface="Calibri"/>
                <a:ea typeface="Arial"/>
              </a:rPr>
              <a:t>Для субъектов МСП с основным видом деятельности производство, строительство и услуги в области здравоохранения, питания, телекоммуникации, социальные услуги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Кольцо 29"/>
          <p:cNvSpPr/>
          <p:nvPr/>
        </p:nvSpPr>
        <p:spPr>
          <a:xfrm>
            <a:off x="5701680" y="2040480"/>
            <a:ext cx="311040" cy="31104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2400" b="0" strike="noStrike" spc="-1">
              <a:solidFill>
                <a:srgbClr val="FFFFFF"/>
              </a:solidFill>
              <a:latin typeface="Calibri"/>
              <a:ea typeface="Arial"/>
            </a:endParaRPr>
          </a:p>
        </p:txBody>
      </p:sp>
      <p:cxnSp>
        <p:nvCxnSpPr>
          <p:cNvPr id="272" name="Прямая соединительная линия 38"/>
          <p:cNvCxnSpPr/>
          <p:nvPr/>
        </p:nvCxnSpPr>
        <p:spPr>
          <a:xfrm>
            <a:off x="6428160" y="2842200"/>
            <a:ext cx="5113080" cy="4320"/>
          </a:xfrm>
          <a:prstGeom prst="straightConnector1">
            <a:avLst/>
          </a:prstGeom>
          <a:ln w="38160">
            <a:solidFill>
              <a:srgbClr val="C79363"/>
            </a:solidFill>
            <a:prstDash val="sysDot"/>
            <a:round/>
          </a:ln>
        </p:spPr>
      </p:cxnSp>
      <p:sp>
        <p:nvSpPr>
          <p:cNvPr id="273" name="TextBox 1"/>
          <p:cNvSpPr/>
          <p:nvPr/>
        </p:nvSpPr>
        <p:spPr>
          <a:xfrm>
            <a:off x="203400" y="1190880"/>
            <a:ext cx="609012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8(843)222-90-62 (244, 249, 236)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TextBox 26"/>
          <p:cNvSpPr/>
          <p:nvPr/>
        </p:nvSpPr>
        <p:spPr>
          <a:xfrm>
            <a:off x="7536240" y="6232680"/>
            <a:ext cx="453204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200" b="1" strike="noStrike" spc="-15">
                <a:solidFill>
                  <a:srgbClr val="C79363"/>
                </a:solidFill>
                <a:latin typeface="Calibri"/>
                <a:ea typeface="Arial"/>
              </a:rPr>
              <a:t>* - не все ОКВЭД из указанных разделов являются допустимыми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Прямоугольник 30"/>
          <p:cNvSpPr/>
          <p:nvPr/>
        </p:nvSpPr>
        <p:spPr>
          <a:xfrm>
            <a:off x="5801760" y="5606280"/>
            <a:ext cx="172908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562212"/>
                </a:solidFill>
                <a:latin typeface="Calibri"/>
                <a:ea typeface="Arial"/>
              </a:rPr>
              <a:t>Предмет лизинга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Прямоугольник 31"/>
          <p:cNvSpPr/>
          <p:nvPr/>
        </p:nvSpPr>
        <p:spPr>
          <a:xfrm>
            <a:off x="8120520" y="5291280"/>
            <a:ext cx="372600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Коммерческий автотранспорт и спецтехника российского производства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Прямоугольник 127"/>
          <p:cNvSpPr/>
          <p:nvPr/>
        </p:nvSpPr>
        <p:spPr>
          <a:xfrm>
            <a:off x="213840" y="1917000"/>
            <a:ext cx="58784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grpSp>
        <p:nvGrpSpPr>
          <p:cNvPr id="362" name="Группа 57"/>
          <p:cNvGrpSpPr/>
          <p:nvPr/>
        </p:nvGrpSpPr>
        <p:grpSpPr>
          <a:xfrm>
            <a:off x="165960" y="234360"/>
            <a:ext cx="4136400" cy="470880"/>
            <a:chOff x="165960" y="234360"/>
            <a:chExt cx="4136400" cy="470880"/>
          </a:xfrm>
        </p:grpSpPr>
        <p:sp>
          <p:nvSpPr>
            <p:cNvPr id="363" name="Параллелограмм 22"/>
            <p:cNvSpPr/>
            <p:nvPr/>
          </p:nvSpPr>
          <p:spPr>
            <a:xfrm>
              <a:off x="997560" y="234360"/>
              <a:ext cx="330480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364" name="Прямоугольник 128"/>
            <p:cNvSpPr/>
            <p:nvPr/>
          </p:nvSpPr>
          <p:spPr>
            <a:xfrm>
              <a:off x="1310760" y="297360"/>
              <a:ext cx="290304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800" b="1" strike="noStrike" cap="all" spc="-1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5" name="Параллелограмм 23"/>
            <p:cNvSpPr/>
            <p:nvPr/>
          </p:nvSpPr>
          <p:spPr>
            <a:xfrm>
              <a:off x="165960" y="234360"/>
              <a:ext cx="77976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366" name="Прямоугольник 129"/>
            <p:cNvSpPr/>
            <p:nvPr/>
          </p:nvSpPr>
          <p:spPr>
            <a:xfrm>
              <a:off x="339120" y="271800"/>
              <a:ext cx="538560" cy="39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20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367" name="Прямоугольник 130"/>
          <p:cNvSpPr/>
          <p:nvPr/>
        </p:nvSpPr>
        <p:spPr>
          <a:xfrm>
            <a:off x="4169520" y="198360"/>
            <a:ext cx="72993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Arial Black"/>
                <a:ea typeface="Arial"/>
              </a:rPr>
              <a:t>ДЛЯ</a:t>
            </a:r>
            <a:r>
              <a:rPr lang="ru-RU" sz="1800" b="1" strike="noStrike" spc="-160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ЭКСПОРТНО</a:t>
            </a:r>
            <a:r>
              <a:rPr lang="ru-RU" sz="1800" b="1" strike="noStrike" spc="-197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5">
                <a:solidFill>
                  <a:srgbClr val="C00000"/>
                </a:solidFill>
                <a:latin typeface="Arial Black"/>
                <a:ea typeface="Arial"/>
              </a:rPr>
              <a:t>ОРИЕНТИРОВАННЫХ </a:t>
            </a:r>
            <a:r>
              <a:rPr lang="ru-RU" sz="1800" b="1" strike="noStrike" spc="-1104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ПРЕДПРИЯТИЙ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 ОТ АО «РОССИЙСКИЙ ЭКСПОРТНЫЙ ЦЕНТР»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68" name="Группа 58"/>
          <p:cNvGrpSpPr/>
          <p:nvPr/>
        </p:nvGrpSpPr>
        <p:grpSpPr>
          <a:xfrm>
            <a:off x="311760" y="4878720"/>
            <a:ext cx="5370120" cy="1637640"/>
            <a:chOff x="311760" y="4878720"/>
            <a:chExt cx="5370120" cy="1637640"/>
          </a:xfrm>
        </p:grpSpPr>
        <p:sp>
          <p:nvSpPr>
            <p:cNvPr id="369" name="TextBox 22"/>
            <p:cNvSpPr/>
            <p:nvPr/>
          </p:nvSpPr>
          <p:spPr>
            <a:xfrm>
              <a:off x="366120" y="4878720"/>
              <a:ext cx="5302440" cy="36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70" name="Блок-схема: альтернативный процесс 9"/>
            <p:cNvSpPr/>
            <p:nvPr/>
          </p:nvSpPr>
          <p:spPr>
            <a:xfrm>
              <a:off x="1257480" y="5126400"/>
              <a:ext cx="197640" cy="38196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71" name="Прямоугольник 131"/>
            <p:cNvSpPr/>
            <p:nvPr/>
          </p:nvSpPr>
          <p:spPr>
            <a:xfrm>
              <a:off x="1977120" y="5141880"/>
              <a:ext cx="180360" cy="36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endParaRPr lang="ru-RU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  <a:ea typeface="Arial"/>
              </a:endParaRPr>
            </a:p>
          </p:txBody>
        </p:sp>
        <p:sp>
          <p:nvSpPr>
            <p:cNvPr id="372" name="Прямоугольник 132"/>
            <p:cNvSpPr/>
            <p:nvPr/>
          </p:nvSpPr>
          <p:spPr>
            <a:xfrm>
              <a:off x="396000" y="5689080"/>
              <a:ext cx="5285880" cy="579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32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73" name="Прямоугольник 133"/>
            <p:cNvSpPr/>
            <p:nvPr/>
          </p:nvSpPr>
          <p:spPr>
            <a:xfrm>
              <a:off x="311760" y="6151680"/>
              <a:ext cx="535680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1800" b="0" strike="noStrike" spc="-1">
                  <a:solidFill>
                    <a:schemeClr val="dk1">
                      <a:lumMod val="75000"/>
                      <a:lumOff val="25000"/>
                    </a:schemeClr>
                  </a:solidFill>
                  <a:latin typeface="Calibri"/>
                  <a:ea typeface="Arial"/>
                </a:rPr>
                <a:t> 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74" name="Группа 59"/>
          <p:cNvGrpSpPr/>
          <p:nvPr/>
        </p:nvGrpSpPr>
        <p:grpSpPr>
          <a:xfrm>
            <a:off x="180720" y="776160"/>
            <a:ext cx="5301720" cy="958680"/>
            <a:chOff x="180720" y="776160"/>
            <a:chExt cx="5301720" cy="958680"/>
          </a:xfrm>
        </p:grpSpPr>
        <p:sp>
          <p:nvSpPr>
            <p:cNvPr id="375" name="Скругленный прямоугольник 43"/>
            <p:cNvSpPr/>
            <p:nvPr/>
          </p:nvSpPr>
          <p:spPr>
            <a:xfrm>
              <a:off x="180720" y="1071000"/>
              <a:ext cx="4653360" cy="66384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376" name="Группа 60"/>
            <p:cNvGrpSpPr/>
            <p:nvPr/>
          </p:nvGrpSpPr>
          <p:grpSpPr>
            <a:xfrm>
              <a:off x="3126240" y="776160"/>
              <a:ext cx="2356200" cy="708120"/>
              <a:chOff x="3126240" y="776160"/>
              <a:chExt cx="2356200" cy="708120"/>
            </a:xfrm>
          </p:grpSpPr>
          <p:sp>
            <p:nvSpPr>
              <p:cNvPr id="377" name="Скругленный прямоугольник 44"/>
              <p:cNvSpPr/>
              <p:nvPr/>
            </p:nvSpPr>
            <p:spPr>
              <a:xfrm>
                <a:off x="3402720" y="855720"/>
                <a:ext cx="1737000" cy="511920"/>
              </a:xfrm>
              <a:prstGeom prst="flowChartAlternateProcess">
                <a:avLst/>
              </a:prstGeom>
              <a:solidFill>
                <a:srgbClr val="E04D39"/>
              </a:solidFill>
              <a:ln w="57240">
                <a:solidFill>
                  <a:srgbClr val="E04D3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ru-RU" sz="1600" b="0" strike="noStrike" spc="-1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378" name="Прямоугольник 134"/>
              <p:cNvSpPr/>
              <p:nvPr/>
            </p:nvSpPr>
            <p:spPr>
              <a:xfrm>
                <a:off x="3126240" y="776160"/>
                <a:ext cx="2356200" cy="708120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800" b="1" strike="noStrike" spc="-1">
                    <a:solidFill>
                      <a:schemeClr val="lt1"/>
                    </a:solidFill>
                    <a:latin typeface="Calibri"/>
                    <a:ea typeface="Arial"/>
                  </a:rPr>
                  <a:t>МСП + крупный бизнес</a:t>
                </a: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379" name="Прямоугольник 135"/>
          <p:cNvSpPr/>
          <p:nvPr/>
        </p:nvSpPr>
        <p:spPr>
          <a:xfrm>
            <a:off x="1568520" y="1353240"/>
            <a:ext cx="13626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60">
                <a:solidFill>
                  <a:srgbClr val="1D1D1B"/>
                </a:solidFill>
                <a:latin typeface="Calibri"/>
                <a:ea typeface="Arial"/>
              </a:rPr>
              <a:t>АНАЛИТИКА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80" name="Группа 61"/>
          <p:cNvGrpSpPr/>
          <p:nvPr/>
        </p:nvGrpSpPr>
        <p:grpSpPr>
          <a:xfrm>
            <a:off x="6570360" y="708840"/>
            <a:ext cx="5293800" cy="891360"/>
            <a:chOff x="6570360" y="708840"/>
            <a:chExt cx="5293800" cy="891360"/>
          </a:xfrm>
        </p:grpSpPr>
        <p:sp>
          <p:nvSpPr>
            <p:cNvPr id="381" name="Скругленный прямоугольник 45"/>
            <p:cNvSpPr/>
            <p:nvPr/>
          </p:nvSpPr>
          <p:spPr>
            <a:xfrm>
              <a:off x="6570360" y="941040"/>
              <a:ext cx="4653360" cy="65916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382" name="Группа 62"/>
            <p:cNvGrpSpPr/>
            <p:nvPr/>
          </p:nvGrpSpPr>
          <p:grpSpPr>
            <a:xfrm>
              <a:off x="9507960" y="708840"/>
              <a:ext cx="2356200" cy="708120"/>
              <a:chOff x="9507960" y="708840"/>
              <a:chExt cx="2356200" cy="708120"/>
            </a:xfrm>
          </p:grpSpPr>
          <p:sp>
            <p:nvSpPr>
              <p:cNvPr id="383" name="Скругленный прямоугольник 46"/>
              <p:cNvSpPr/>
              <p:nvPr/>
            </p:nvSpPr>
            <p:spPr>
              <a:xfrm>
                <a:off x="9806760" y="828720"/>
                <a:ext cx="1737000" cy="507960"/>
              </a:xfrm>
              <a:prstGeom prst="flowChartAlternateProcess">
                <a:avLst/>
              </a:prstGeom>
              <a:solidFill>
                <a:srgbClr val="E04D39"/>
              </a:solidFill>
              <a:ln w="57240">
                <a:solidFill>
                  <a:srgbClr val="E04D3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ru-RU" sz="1600" b="0" strike="noStrike" spc="-1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384" name="Прямоугольник 136"/>
              <p:cNvSpPr/>
              <p:nvPr/>
            </p:nvSpPr>
            <p:spPr>
              <a:xfrm>
                <a:off x="9507960" y="708840"/>
                <a:ext cx="2356200" cy="708120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800" b="1" strike="noStrike" spc="-1">
                    <a:solidFill>
                      <a:schemeClr val="lt1"/>
                    </a:solidFill>
                    <a:latin typeface="Calibri"/>
                    <a:ea typeface="Arial"/>
                  </a:rPr>
                  <a:t>МСП + крупный бизнес</a:t>
                </a: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385" name="Прямоугольник 137"/>
          <p:cNvSpPr/>
          <p:nvPr/>
        </p:nvSpPr>
        <p:spPr>
          <a:xfrm>
            <a:off x="8418240" y="1113120"/>
            <a:ext cx="11127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60" dirty="0">
                <a:solidFill>
                  <a:srgbClr val="1D1D1B"/>
                </a:solidFill>
                <a:latin typeface="Calibri"/>
                <a:ea typeface="Arial"/>
              </a:rPr>
              <a:t>ПОСОБИЯ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6" name="Прямоугольник 138"/>
          <p:cNvSpPr/>
          <p:nvPr/>
        </p:nvSpPr>
        <p:spPr>
          <a:xfrm>
            <a:off x="205560" y="1904400"/>
            <a:ext cx="6222960" cy="24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dk1"/>
                </a:solidFill>
                <a:latin typeface="Times New Roman"/>
                <a:ea typeface="Calibri"/>
              </a:rPr>
              <a:t>Отчеты (бесплатно)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Отчёт. Ежемесячный обзор экспорта России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Отчёт. Экспорт по выбранной отрасли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Отчёт. Экспорт по выбранному товару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Отчёт. Товарно-страновой профиль со списком потенциальных покупателей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Отчёт. Экспорт в выбранный регион мира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Отчёт. Экспорт в выбранную страну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Отчёт. Экспорт выбранного федерального округа России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Отчёт. Экспорт выбранного региона России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Путеводитель по выходу российских компаний на рынок Турции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Прямоугольник 139"/>
          <p:cNvSpPr/>
          <p:nvPr/>
        </p:nvSpPr>
        <p:spPr>
          <a:xfrm>
            <a:off x="186840" y="4733280"/>
            <a:ext cx="5495040" cy="100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dk1"/>
                </a:solidFill>
                <a:latin typeface="Times New Roman"/>
                <a:ea typeface="Calibri"/>
              </a:rPr>
              <a:t>Барьеры и требования рынков (бесплатно)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О ввозных таможенных пошлинах и нетарифных мерах (сертификация, квоты, пошлины и т.д.)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Охрана объектов интеллектуальной собственности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Прямоугольник 140"/>
          <p:cNvSpPr/>
          <p:nvPr/>
        </p:nvSpPr>
        <p:spPr>
          <a:xfrm>
            <a:off x="5729040" y="1612080"/>
            <a:ext cx="6641280" cy="443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Начинающий экспортёр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Особенности ведения бизнеса в Индии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Особенности ведения бизнеса в ОАЭ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Интеграция ESG-факторов в деятельность компании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Эффективный маркетинг для экспортёра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Деловые коммуникации для экспортёра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Как работать с представителями разных культур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Гендерные особенности межкультурной коммуникации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Правовое обеспечение экспорта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Финансовые инструменты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Хеджирование валютных рисков экспортёра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Налоговые аспекты экспорта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Таможенное регулирование экспорта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Возможности онлайн-торговли для экспортёров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Логистика экспортной деятельности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Практические аспекты Инкотермс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Сделки с продукцией двойного назначения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Экспортный контроль: особенности процедуры идентификации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Работа с порталом закупок ЮНИДО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Скругленный прямоугольник 48"/>
          <p:cNvSpPr/>
          <p:nvPr/>
        </p:nvSpPr>
        <p:spPr>
          <a:xfrm>
            <a:off x="546480" y="6177240"/>
            <a:ext cx="11516400" cy="463320"/>
          </a:xfrm>
          <a:prstGeom prst="roundRect">
            <a:avLst>
              <a:gd name="adj" fmla="val 16667"/>
            </a:avLst>
          </a:prstGeom>
          <a:noFill/>
          <a:ln w="0">
            <a:solidFill>
              <a:srgbClr val="E04D3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1560" tIns="16560" rIns="61560" bIns="1656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390" name="object 54"/>
          <p:cNvSpPr/>
          <p:nvPr/>
        </p:nvSpPr>
        <p:spPr>
          <a:xfrm>
            <a:off x="902880" y="6250320"/>
            <a:ext cx="11129760" cy="46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560" rIns="0" bIns="0" anchor="t">
            <a:spAutoFit/>
          </a:bodyPr>
          <a:lstStyle/>
          <a:p>
            <a:pPr marL="7560" defTabSz="554400">
              <a:lnSpc>
                <a:spcPct val="100000"/>
              </a:lnSpc>
              <a:spcBef>
                <a:spcPts val="62"/>
              </a:spcBef>
              <a:tabLst>
                <a:tab pos="2858760" algn="l"/>
              </a:tabLst>
            </a:pPr>
            <a:r>
              <a:rPr lang="ru-RU" sz="1800" b="1" strike="noStrike" spc="-4">
                <a:solidFill>
                  <a:srgbClr val="672E17"/>
                </a:solidFill>
                <a:latin typeface="Calibri"/>
                <a:ea typeface="Arial"/>
              </a:rPr>
              <a:t> +7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 (843) 524 90 90                  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INF</a:t>
            </a:r>
            <a:r>
              <a:rPr lang="ru-RU" sz="1800" b="1" u="sng" strike="noStrike" spc="-4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O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@FPP</a:t>
            </a:r>
            <a:r>
              <a:rPr lang="ru-RU" sz="1800" b="1" u="sng" strike="noStrike" spc="-55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R</a:t>
            </a:r>
            <a:r>
              <a:rPr lang="ru-RU" sz="1800" b="1" u="sng" strike="noStrike" spc="-126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T</a:t>
            </a:r>
            <a:r>
              <a:rPr lang="ru-RU" sz="1800" b="1" u="sng" strike="noStrike" spc="-4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.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RU</a:t>
            </a:r>
            <a:r>
              <a:rPr lang="ru-RU" sz="1800" b="1" strike="noStrike" spc="-1">
                <a:solidFill>
                  <a:srgbClr val="0070C0"/>
                </a:solidFill>
                <a:latin typeface="Calibri"/>
                <a:ea typeface="Arial"/>
              </a:rPr>
              <a:t>   </a:t>
            </a:r>
            <a:r>
              <a:rPr lang="ru-RU" sz="1800" b="1" strike="noStrike" spc="-21">
                <a:solidFill>
                  <a:srgbClr val="672E17"/>
                </a:solidFill>
                <a:latin typeface="Calibri"/>
                <a:ea typeface="Arial"/>
              </a:rPr>
              <a:t>Подать заявку:</a:t>
            </a:r>
            <a:r>
              <a:rPr lang="ru-RU" sz="1800" b="1" strike="noStrike" spc="-1">
                <a:solidFill>
                  <a:srgbClr val="0563C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Платформа Мой экспорт </a:t>
            </a:r>
            <a:r>
              <a:rPr lang="en-US" sz="1800" b="1" strike="noStrike" spc="-1">
                <a:solidFill>
                  <a:srgbClr val="0070C0"/>
                </a:solidFill>
                <a:latin typeface="Calibri"/>
                <a:ea typeface="Arial"/>
              </a:rPr>
              <a:t>myexport.exportcenter.ru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7560" defTabSz="554400">
              <a:lnSpc>
                <a:spcPct val="100000"/>
              </a:lnSpc>
              <a:spcBef>
                <a:spcPts val="14"/>
              </a:spcBef>
              <a:tabLst>
                <a:tab pos="2858760" algn="l"/>
              </a:tabLst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91" name="object 55"/>
          <p:cNvGrpSpPr/>
          <p:nvPr/>
        </p:nvGrpSpPr>
        <p:grpSpPr>
          <a:xfrm>
            <a:off x="590400" y="6250320"/>
            <a:ext cx="308880" cy="308520"/>
            <a:chOff x="590400" y="6250320"/>
            <a:chExt cx="308880" cy="308520"/>
          </a:xfrm>
        </p:grpSpPr>
        <p:pic>
          <p:nvPicPr>
            <p:cNvPr id="392" name="object 56"/>
            <p:cNvPicPr/>
            <p:nvPr/>
          </p:nvPicPr>
          <p:blipFill>
            <a:blip r:embed="rId3"/>
            <a:stretch/>
          </p:blipFill>
          <p:spPr>
            <a:xfrm>
              <a:off x="749160" y="6250320"/>
              <a:ext cx="150120" cy="147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93" name="object 57"/>
            <p:cNvSpPr/>
            <p:nvPr/>
          </p:nvSpPr>
          <p:spPr>
            <a:xfrm>
              <a:off x="590400" y="6282000"/>
              <a:ext cx="277920" cy="276840"/>
            </a:xfrm>
            <a:custGeom>
              <a:avLst/>
              <a:gdLst>
                <a:gd name="textAreaLeft" fmla="*/ 0 w 277920"/>
                <a:gd name="textAreaRight" fmla="*/ 281880 w 277920"/>
                <a:gd name="textAreaTop" fmla="*/ 0 h 276840"/>
                <a:gd name="textAreaBottom" fmla="*/ 280800 h 276840"/>
              </a:gdLst>
              <a:ahLst/>
              <a:cxnLst/>
              <a:rect l="textAreaLeft" t="textAreaTop" r="textAreaRight" b="textAreaBottom"/>
              <a:pathLst>
                <a:path w="464820" h="462914">
                  <a:moveTo>
                    <a:pt x="412737" y="405625"/>
                  </a:moveTo>
                  <a:lnTo>
                    <a:pt x="407530" y="400418"/>
                  </a:lnTo>
                  <a:lnTo>
                    <a:pt x="339966" y="327647"/>
                  </a:lnTo>
                  <a:lnTo>
                    <a:pt x="334759" y="322440"/>
                  </a:lnTo>
                  <a:lnTo>
                    <a:pt x="324472" y="322440"/>
                  </a:lnTo>
                  <a:lnTo>
                    <a:pt x="314058" y="332854"/>
                  </a:lnTo>
                  <a:lnTo>
                    <a:pt x="314058" y="343268"/>
                  </a:lnTo>
                  <a:lnTo>
                    <a:pt x="381622" y="410832"/>
                  </a:lnTo>
                  <a:lnTo>
                    <a:pt x="357238" y="426453"/>
                  </a:lnTo>
                  <a:lnTo>
                    <a:pt x="331584" y="434200"/>
                  </a:lnTo>
                  <a:lnTo>
                    <a:pt x="304787" y="434200"/>
                  </a:lnTo>
                  <a:lnTo>
                    <a:pt x="243319" y="410197"/>
                  </a:lnTo>
                  <a:lnTo>
                    <a:pt x="186296" y="367906"/>
                  </a:lnTo>
                  <a:lnTo>
                    <a:pt x="137414" y="322440"/>
                  </a:lnTo>
                  <a:lnTo>
                    <a:pt x="88265" y="267576"/>
                  </a:lnTo>
                  <a:lnTo>
                    <a:pt x="56134" y="222999"/>
                  </a:lnTo>
                  <a:lnTo>
                    <a:pt x="33401" y="181978"/>
                  </a:lnTo>
                  <a:lnTo>
                    <a:pt x="23749" y="153289"/>
                  </a:lnTo>
                  <a:lnTo>
                    <a:pt x="25654" y="127381"/>
                  </a:lnTo>
                  <a:lnTo>
                    <a:pt x="39243" y="101600"/>
                  </a:lnTo>
                  <a:lnTo>
                    <a:pt x="100965" y="31242"/>
                  </a:lnTo>
                  <a:lnTo>
                    <a:pt x="178930" y="109220"/>
                  </a:lnTo>
                  <a:lnTo>
                    <a:pt x="158102" y="130048"/>
                  </a:lnTo>
                  <a:lnTo>
                    <a:pt x="158102" y="140462"/>
                  </a:lnTo>
                  <a:lnTo>
                    <a:pt x="168516" y="150749"/>
                  </a:lnTo>
                  <a:lnTo>
                    <a:pt x="178930" y="150749"/>
                  </a:lnTo>
                  <a:lnTo>
                    <a:pt x="184137" y="145669"/>
                  </a:lnTo>
                  <a:lnTo>
                    <a:pt x="204965" y="119634"/>
                  </a:lnTo>
                  <a:lnTo>
                    <a:pt x="210045" y="114427"/>
                  </a:lnTo>
                  <a:lnTo>
                    <a:pt x="210045" y="104013"/>
                  </a:lnTo>
                  <a:lnTo>
                    <a:pt x="106172" y="0"/>
                  </a:lnTo>
                  <a:lnTo>
                    <a:pt x="95758" y="0"/>
                  </a:lnTo>
                  <a:lnTo>
                    <a:pt x="43815" y="52070"/>
                  </a:lnTo>
                  <a:lnTo>
                    <a:pt x="15621" y="89281"/>
                  </a:lnTo>
                  <a:lnTo>
                    <a:pt x="1016" y="124206"/>
                  </a:lnTo>
                  <a:lnTo>
                    <a:pt x="0" y="157988"/>
                  </a:lnTo>
                  <a:lnTo>
                    <a:pt x="12700" y="192392"/>
                  </a:lnTo>
                  <a:lnTo>
                    <a:pt x="18034" y="208648"/>
                  </a:lnTo>
                  <a:lnTo>
                    <a:pt x="69596" y="285991"/>
                  </a:lnTo>
                  <a:lnTo>
                    <a:pt x="121793" y="343268"/>
                  </a:lnTo>
                  <a:lnTo>
                    <a:pt x="179565" y="395338"/>
                  </a:lnTo>
                  <a:lnTo>
                    <a:pt x="225666" y="428993"/>
                  </a:lnTo>
                  <a:lnTo>
                    <a:pt x="267195" y="452361"/>
                  </a:lnTo>
                  <a:lnTo>
                    <a:pt x="314058" y="462775"/>
                  </a:lnTo>
                  <a:lnTo>
                    <a:pt x="337426" y="459981"/>
                  </a:lnTo>
                  <a:lnTo>
                    <a:pt x="360794" y="451726"/>
                  </a:lnTo>
                  <a:lnTo>
                    <a:pt x="384162" y="438645"/>
                  </a:lnTo>
                  <a:lnTo>
                    <a:pt x="407530" y="421246"/>
                  </a:lnTo>
                  <a:lnTo>
                    <a:pt x="412737" y="416039"/>
                  </a:lnTo>
                  <a:lnTo>
                    <a:pt x="412737" y="405625"/>
                  </a:lnTo>
                  <a:close/>
                </a:path>
                <a:path w="464820" h="462914">
                  <a:moveTo>
                    <a:pt x="464680" y="358762"/>
                  </a:moveTo>
                  <a:lnTo>
                    <a:pt x="459473" y="353555"/>
                  </a:lnTo>
                  <a:lnTo>
                    <a:pt x="360794" y="259956"/>
                  </a:lnTo>
                  <a:lnTo>
                    <a:pt x="355587" y="254749"/>
                  </a:lnTo>
                  <a:lnTo>
                    <a:pt x="345173" y="254749"/>
                  </a:lnTo>
                  <a:lnTo>
                    <a:pt x="345173" y="259956"/>
                  </a:lnTo>
                  <a:lnTo>
                    <a:pt x="293230" y="306819"/>
                  </a:lnTo>
                  <a:lnTo>
                    <a:pt x="276974" y="315074"/>
                  </a:lnTo>
                  <a:lnTo>
                    <a:pt x="252971" y="314566"/>
                  </a:lnTo>
                  <a:lnTo>
                    <a:pt x="223126" y="302374"/>
                  </a:lnTo>
                  <a:lnTo>
                    <a:pt x="189344" y="275577"/>
                  </a:lnTo>
                  <a:lnTo>
                    <a:pt x="161785" y="241668"/>
                  </a:lnTo>
                  <a:lnTo>
                    <a:pt x="148450" y="211188"/>
                  </a:lnTo>
                  <a:lnTo>
                    <a:pt x="147688" y="185661"/>
                  </a:lnTo>
                  <a:lnTo>
                    <a:pt x="158102" y="166370"/>
                  </a:lnTo>
                  <a:lnTo>
                    <a:pt x="163309" y="161163"/>
                  </a:lnTo>
                  <a:lnTo>
                    <a:pt x="163309" y="150749"/>
                  </a:lnTo>
                  <a:lnTo>
                    <a:pt x="158102" y="145669"/>
                  </a:lnTo>
                  <a:lnTo>
                    <a:pt x="85344" y="77978"/>
                  </a:lnTo>
                  <a:lnTo>
                    <a:pt x="80264" y="72771"/>
                  </a:lnTo>
                  <a:lnTo>
                    <a:pt x="69850" y="72771"/>
                  </a:lnTo>
                  <a:lnTo>
                    <a:pt x="59436" y="83185"/>
                  </a:lnTo>
                  <a:lnTo>
                    <a:pt x="59436" y="93599"/>
                  </a:lnTo>
                  <a:lnTo>
                    <a:pt x="127000" y="161163"/>
                  </a:lnTo>
                  <a:lnTo>
                    <a:pt x="118872" y="185280"/>
                  </a:lnTo>
                  <a:lnTo>
                    <a:pt x="135763" y="254749"/>
                  </a:lnTo>
                  <a:lnTo>
                    <a:pt x="168516" y="296405"/>
                  </a:lnTo>
                  <a:lnTo>
                    <a:pt x="213220" y="331330"/>
                  </a:lnTo>
                  <a:lnTo>
                    <a:pt x="252971" y="345173"/>
                  </a:lnTo>
                  <a:lnTo>
                    <a:pt x="286880" y="342506"/>
                  </a:lnTo>
                  <a:lnTo>
                    <a:pt x="314058" y="327647"/>
                  </a:lnTo>
                  <a:lnTo>
                    <a:pt x="350380" y="291198"/>
                  </a:lnTo>
                  <a:lnTo>
                    <a:pt x="428358" y="363969"/>
                  </a:lnTo>
                  <a:lnTo>
                    <a:pt x="412737" y="379590"/>
                  </a:lnTo>
                  <a:lnTo>
                    <a:pt x="412737" y="395211"/>
                  </a:lnTo>
                  <a:lnTo>
                    <a:pt x="417944" y="400418"/>
                  </a:lnTo>
                  <a:lnTo>
                    <a:pt x="428358" y="400418"/>
                  </a:lnTo>
                  <a:lnTo>
                    <a:pt x="459473" y="369176"/>
                  </a:lnTo>
                  <a:lnTo>
                    <a:pt x="464680" y="369176"/>
                  </a:lnTo>
                  <a:lnTo>
                    <a:pt x="464680" y="358762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A87C7-5D12-A5B0-3F38-C73C6931D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Прямоугольник 127">
            <a:extLst>
              <a:ext uri="{FF2B5EF4-FFF2-40B4-BE49-F238E27FC236}">
                <a16:creationId xmlns:a16="http://schemas.microsoft.com/office/drawing/2014/main" id="{C17F5317-92DC-CCCB-9D0E-41E245E2A6BB}"/>
              </a:ext>
            </a:extLst>
          </p:cNvPr>
          <p:cNvSpPr/>
          <p:nvPr/>
        </p:nvSpPr>
        <p:spPr>
          <a:xfrm>
            <a:off x="213840" y="1917000"/>
            <a:ext cx="5878440" cy="25530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«Основы экспортной деятельности».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«Возможности онлайн экспорта».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«Логистика для экспортеров». 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«Документационное сопровождение экспорта».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«Маркетинг как часть экспортного проекта».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«Эффективная деловая коммуникация для экспортеров».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«Финансовые инструменты экспорта».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«Налоги в экспортной деятельности».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«Правовые аспекты экспорта».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«Таможенное регулирование экспорта».</a:t>
            </a:r>
          </a:p>
        </p:txBody>
      </p:sp>
      <p:grpSp>
        <p:nvGrpSpPr>
          <p:cNvPr id="362" name="Группа 57">
            <a:extLst>
              <a:ext uri="{FF2B5EF4-FFF2-40B4-BE49-F238E27FC236}">
                <a16:creationId xmlns:a16="http://schemas.microsoft.com/office/drawing/2014/main" id="{FC73B554-8A38-ECDA-93D5-EC920CC1D7FC}"/>
              </a:ext>
            </a:extLst>
          </p:cNvPr>
          <p:cNvGrpSpPr/>
          <p:nvPr/>
        </p:nvGrpSpPr>
        <p:grpSpPr>
          <a:xfrm>
            <a:off x="165960" y="234360"/>
            <a:ext cx="4136400" cy="470880"/>
            <a:chOff x="165960" y="234360"/>
            <a:chExt cx="4136400" cy="470880"/>
          </a:xfrm>
        </p:grpSpPr>
        <p:sp>
          <p:nvSpPr>
            <p:cNvPr id="363" name="Параллелограмм 22">
              <a:extLst>
                <a:ext uri="{FF2B5EF4-FFF2-40B4-BE49-F238E27FC236}">
                  <a16:creationId xmlns:a16="http://schemas.microsoft.com/office/drawing/2014/main" id="{8F9A35AB-7C33-2814-94C1-00C67F156A29}"/>
                </a:ext>
              </a:extLst>
            </p:cNvPr>
            <p:cNvSpPr/>
            <p:nvPr/>
          </p:nvSpPr>
          <p:spPr>
            <a:xfrm>
              <a:off x="997560" y="234360"/>
              <a:ext cx="330480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364" name="Прямоугольник 128">
              <a:extLst>
                <a:ext uri="{FF2B5EF4-FFF2-40B4-BE49-F238E27FC236}">
                  <a16:creationId xmlns:a16="http://schemas.microsoft.com/office/drawing/2014/main" id="{B9479227-5B24-6944-C7AC-20A1989D3621}"/>
                </a:ext>
              </a:extLst>
            </p:cNvPr>
            <p:cNvSpPr/>
            <p:nvPr/>
          </p:nvSpPr>
          <p:spPr>
            <a:xfrm>
              <a:off x="1310760" y="297360"/>
              <a:ext cx="290304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800" b="1" strike="noStrike" cap="all" spc="-1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5" name="Параллелограмм 23">
              <a:extLst>
                <a:ext uri="{FF2B5EF4-FFF2-40B4-BE49-F238E27FC236}">
                  <a16:creationId xmlns:a16="http://schemas.microsoft.com/office/drawing/2014/main" id="{10F2B7A9-ACDD-46A8-1713-F0EBC5D09A2A}"/>
                </a:ext>
              </a:extLst>
            </p:cNvPr>
            <p:cNvSpPr/>
            <p:nvPr/>
          </p:nvSpPr>
          <p:spPr>
            <a:xfrm>
              <a:off x="165960" y="234360"/>
              <a:ext cx="77976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366" name="Прямоугольник 129">
              <a:extLst>
                <a:ext uri="{FF2B5EF4-FFF2-40B4-BE49-F238E27FC236}">
                  <a16:creationId xmlns:a16="http://schemas.microsoft.com/office/drawing/2014/main" id="{C93A5519-0A7C-1D81-3664-34F21187C15A}"/>
                </a:ext>
              </a:extLst>
            </p:cNvPr>
            <p:cNvSpPr/>
            <p:nvPr/>
          </p:nvSpPr>
          <p:spPr>
            <a:xfrm>
              <a:off x="339120" y="271800"/>
              <a:ext cx="538560" cy="39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20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367" name="Прямоугольник 130">
            <a:extLst>
              <a:ext uri="{FF2B5EF4-FFF2-40B4-BE49-F238E27FC236}">
                <a16:creationId xmlns:a16="http://schemas.microsoft.com/office/drawing/2014/main" id="{6DCFA248-0EB9-AE89-4BE9-1DA6FEDD0B2C}"/>
              </a:ext>
            </a:extLst>
          </p:cNvPr>
          <p:cNvSpPr/>
          <p:nvPr/>
        </p:nvSpPr>
        <p:spPr>
          <a:xfrm>
            <a:off x="4169520" y="198360"/>
            <a:ext cx="72993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Arial Black"/>
                <a:ea typeface="Arial"/>
              </a:rPr>
              <a:t>ДЛЯ</a:t>
            </a:r>
            <a:r>
              <a:rPr lang="ru-RU" sz="1800" b="1" strike="noStrike" spc="-160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ЭКСПОРТНО</a:t>
            </a:r>
            <a:r>
              <a:rPr lang="ru-RU" sz="1800" b="1" strike="noStrike" spc="-197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5">
                <a:solidFill>
                  <a:srgbClr val="C00000"/>
                </a:solidFill>
                <a:latin typeface="Arial Black"/>
                <a:ea typeface="Arial"/>
              </a:rPr>
              <a:t>ОРИЕНТИРОВАННЫХ </a:t>
            </a:r>
            <a:r>
              <a:rPr lang="ru-RU" sz="1800" b="1" strike="noStrike" spc="-1104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ПРЕДПРИЯТИЙ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 ОТ АО «РОССИЙСКИЙ ЭКСПОРТНЫЙ ЦЕНТР»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68" name="Группа 58">
            <a:extLst>
              <a:ext uri="{FF2B5EF4-FFF2-40B4-BE49-F238E27FC236}">
                <a16:creationId xmlns:a16="http://schemas.microsoft.com/office/drawing/2014/main" id="{031757DC-63CD-9AD9-6BF5-31E56B4C16D4}"/>
              </a:ext>
            </a:extLst>
          </p:cNvPr>
          <p:cNvGrpSpPr/>
          <p:nvPr/>
        </p:nvGrpSpPr>
        <p:grpSpPr>
          <a:xfrm>
            <a:off x="311760" y="4878720"/>
            <a:ext cx="5370120" cy="1637640"/>
            <a:chOff x="311760" y="4878720"/>
            <a:chExt cx="5370120" cy="1637640"/>
          </a:xfrm>
        </p:grpSpPr>
        <p:sp>
          <p:nvSpPr>
            <p:cNvPr id="369" name="TextBox 22">
              <a:extLst>
                <a:ext uri="{FF2B5EF4-FFF2-40B4-BE49-F238E27FC236}">
                  <a16:creationId xmlns:a16="http://schemas.microsoft.com/office/drawing/2014/main" id="{A30F12B4-393B-77B8-F629-E3D97651391E}"/>
                </a:ext>
              </a:extLst>
            </p:cNvPr>
            <p:cNvSpPr/>
            <p:nvPr/>
          </p:nvSpPr>
          <p:spPr>
            <a:xfrm>
              <a:off x="366120" y="4878720"/>
              <a:ext cx="5302440" cy="36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70" name="Блок-схема: альтернативный процесс 9">
              <a:extLst>
                <a:ext uri="{FF2B5EF4-FFF2-40B4-BE49-F238E27FC236}">
                  <a16:creationId xmlns:a16="http://schemas.microsoft.com/office/drawing/2014/main" id="{EB9EC5A2-CAD7-F924-F922-DF508235F292}"/>
                </a:ext>
              </a:extLst>
            </p:cNvPr>
            <p:cNvSpPr/>
            <p:nvPr/>
          </p:nvSpPr>
          <p:spPr>
            <a:xfrm>
              <a:off x="1257480" y="5126400"/>
              <a:ext cx="197640" cy="38196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71" name="Прямоугольник 131">
              <a:extLst>
                <a:ext uri="{FF2B5EF4-FFF2-40B4-BE49-F238E27FC236}">
                  <a16:creationId xmlns:a16="http://schemas.microsoft.com/office/drawing/2014/main" id="{7EC8D292-7A8E-E531-DC6F-626EB93B899F}"/>
                </a:ext>
              </a:extLst>
            </p:cNvPr>
            <p:cNvSpPr/>
            <p:nvPr/>
          </p:nvSpPr>
          <p:spPr>
            <a:xfrm>
              <a:off x="1977120" y="5141880"/>
              <a:ext cx="180360" cy="36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endParaRPr lang="ru-RU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  <a:ea typeface="Arial"/>
              </a:endParaRPr>
            </a:p>
          </p:txBody>
        </p:sp>
        <p:sp>
          <p:nvSpPr>
            <p:cNvPr id="372" name="Прямоугольник 132">
              <a:extLst>
                <a:ext uri="{FF2B5EF4-FFF2-40B4-BE49-F238E27FC236}">
                  <a16:creationId xmlns:a16="http://schemas.microsoft.com/office/drawing/2014/main" id="{C3FB60A2-C87A-956F-2383-5FB7085A4ECD}"/>
                </a:ext>
              </a:extLst>
            </p:cNvPr>
            <p:cNvSpPr/>
            <p:nvPr/>
          </p:nvSpPr>
          <p:spPr>
            <a:xfrm>
              <a:off x="396000" y="5689080"/>
              <a:ext cx="5285880" cy="579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32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73" name="Прямоугольник 133">
              <a:extLst>
                <a:ext uri="{FF2B5EF4-FFF2-40B4-BE49-F238E27FC236}">
                  <a16:creationId xmlns:a16="http://schemas.microsoft.com/office/drawing/2014/main" id="{22E761DB-A33F-3675-2F67-B9BF75E1324B}"/>
                </a:ext>
              </a:extLst>
            </p:cNvPr>
            <p:cNvSpPr/>
            <p:nvPr/>
          </p:nvSpPr>
          <p:spPr>
            <a:xfrm>
              <a:off x="311760" y="6151680"/>
              <a:ext cx="535680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1800" b="0" strike="noStrike" spc="-1">
                  <a:solidFill>
                    <a:schemeClr val="dk1">
                      <a:lumMod val="75000"/>
                      <a:lumOff val="25000"/>
                    </a:schemeClr>
                  </a:solidFill>
                  <a:latin typeface="Calibri"/>
                  <a:ea typeface="Arial"/>
                </a:rPr>
                <a:t> 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74" name="Группа 59">
            <a:extLst>
              <a:ext uri="{FF2B5EF4-FFF2-40B4-BE49-F238E27FC236}">
                <a16:creationId xmlns:a16="http://schemas.microsoft.com/office/drawing/2014/main" id="{8E5BEFA1-2002-5DB1-BADB-9D210D490470}"/>
              </a:ext>
            </a:extLst>
          </p:cNvPr>
          <p:cNvGrpSpPr/>
          <p:nvPr/>
        </p:nvGrpSpPr>
        <p:grpSpPr>
          <a:xfrm>
            <a:off x="165960" y="804600"/>
            <a:ext cx="5314500" cy="879120"/>
            <a:chOff x="180720" y="855720"/>
            <a:chExt cx="5314500" cy="879120"/>
          </a:xfrm>
        </p:grpSpPr>
        <p:sp>
          <p:nvSpPr>
            <p:cNvPr id="375" name="Скругленный прямоугольник 43">
              <a:extLst>
                <a:ext uri="{FF2B5EF4-FFF2-40B4-BE49-F238E27FC236}">
                  <a16:creationId xmlns:a16="http://schemas.microsoft.com/office/drawing/2014/main" id="{6A407FA4-3A2C-DA29-C6EF-3413E71F03C2}"/>
                </a:ext>
              </a:extLst>
            </p:cNvPr>
            <p:cNvSpPr/>
            <p:nvPr/>
          </p:nvSpPr>
          <p:spPr>
            <a:xfrm>
              <a:off x="180720" y="1071000"/>
              <a:ext cx="4653360" cy="66384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376" name="Группа 60">
              <a:extLst>
                <a:ext uri="{FF2B5EF4-FFF2-40B4-BE49-F238E27FC236}">
                  <a16:creationId xmlns:a16="http://schemas.microsoft.com/office/drawing/2014/main" id="{D3F3D421-8BF3-D6BB-42E4-BAE914C9B700}"/>
                </a:ext>
              </a:extLst>
            </p:cNvPr>
            <p:cNvGrpSpPr/>
            <p:nvPr/>
          </p:nvGrpSpPr>
          <p:grpSpPr>
            <a:xfrm>
              <a:off x="3139020" y="855720"/>
              <a:ext cx="2356200" cy="511920"/>
              <a:chOff x="3139020" y="855720"/>
              <a:chExt cx="2356200" cy="511920"/>
            </a:xfrm>
          </p:grpSpPr>
          <p:sp>
            <p:nvSpPr>
              <p:cNvPr id="377" name="Скругленный прямоугольник 44">
                <a:extLst>
                  <a:ext uri="{FF2B5EF4-FFF2-40B4-BE49-F238E27FC236}">
                    <a16:creationId xmlns:a16="http://schemas.microsoft.com/office/drawing/2014/main" id="{D24F82DE-5E28-2B92-6597-C75CD378B11A}"/>
                  </a:ext>
                </a:extLst>
              </p:cNvPr>
              <p:cNvSpPr/>
              <p:nvPr/>
            </p:nvSpPr>
            <p:spPr>
              <a:xfrm>
                <a:off x="3402720" y="855720"/>
                <a:ext cx="1737000" cy="511920"/>
              </a:xfrm>
              <a:prstGeom prst="flowChartAlternateProcess">
                <a:avLst/>
              </a:prstGeom>
              <a:solidFill>
                <a:srgbClr val="E04D39"/>
              </a:solidFill>
              <a:ln w="57240">
                <a:solidFill>
                  <a:srgbClr val="E04D3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ru-RU" sz="1600" b="0" strike="noStrike" spc="-1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378" name="Прямоугольник 134">
                <a:extLst>
                  <a:ext uri="{FF2B5EF4-FFF2-40B4-BE49-F238E27FC236}">
                    <a16:creationId xmlns:a16="http://schemas.microsoft.com/office/drawing/2014/main" id="{ABF57345-33D7-C77A-3EAF-4585A47384BF}"/>
                  </a:ext>
                </a:extLst>
              </p:cNvPr>
              <p:cNvSpPr/>
              <p:nvPr/>
            </p:nvSpPr>
            <p:spPr>
              <a:xfrm>
                <a:off x="3139020" y="894738"/>
                <a:ext cx="2356200" cy="407014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800" b="1" strike="noStrike" spc="-1" dirty="0">
                    <a:solidFill>
                      <a:schemeClr val="lt1"/>
                    </a:solidFill>
                    <a:latin typeface="Calibri"/>
                    <a:ea typeface="Arial"/>
                  </a:rPr>
                  <a:t>МСП</a:t>
                </a:r>
                <a:endParaRPr lang="ru-RU" sz="1800" b="0" strike="noStrike" spc="-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379" name="Прямоугольник 135">
            <a:extLst>
              <a:ext uri="{FF2B5EF4-FFF2-40B4-BE49-F238E27FC236}">
                <a16:creationId xmlns:a16="http://schemas.microsoft.com/office/drawing/2014/main" id="{E4C808F0-EE2D-5288-E10A-646714621D09}"/>
              </a:ext>
            </a:extLst>
          </p:cNvPr>
          <p:cNvSpPr/>
          <p:nvPr/>
        </p:nvSpPr>
        <p:spPr>
          <a:xfrm>
            <a:off x="1585954" y="1157940"/>
            <a:ext cx="1300014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spc="-60" dirty="0">
                <a:solidFill>
                  <a:srgbClr val="1D1D1B"/>
                </a:solidFill>
                <a:latin typeface="Calibri"/>
                <a:ea typeface="Arial"/>
              </a:rPr>
              <a:t>СЕМИНАРЫ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80" name="Группа 61">
            <a:extLst>
              <a:ext uri="{FF2B5EF4-FFF2-40B4-BE49-F238E27FC236}">
                <a16:creationId xmlns:a16="http://schemas.microsoft.com/office/drawing/2014/main" id="{7176CC6E-40BB-3E70-8A5C-0013A8A20A96}"/>
              </a:ext>
            </a:extLst>
          </p:cNvPr>
          <p:cNvGrpSpPr/>
          <p:nvPr/>
        </p:nvGrpSpPr>
        <p:grpSpPr>
          <a:xfrm>
            <a:off x="6570360" y="828720"/>
            <a:ext cx="5323445" cy="771480"/>
            <a:chOff x="6570360" y="828720"/>
            <a:chExt cx="5323445" cy="771480"/>
          </a:xfrm>
        </p:grpSpPr>
        <p:sp>
          <p:nvSpPr>
            <p:cNvPr id="381" name="Скругленный прямоугольник 45">
              <a:extLst>
                <a:ext uri="{FF2B5EF4-FFF2-40B4-BE49-F238E27FC236}">
                  <a16:creationId xmlns:a16="http://schemas.microsoft.com/office/drawing/2014/main" id="{BAB1B0E2-F916-EF0F-4619-FC16DDC797FC}"/>
                </a:ext>
              </a:extLst>
            </p:cNvPr>
            <p:cNvSpPr/>
            <p:nvPr/>
          </p:nvSpPr>
          <p:spPr>
            <a:xfrm>
              <a:off x="6570360" y="941040"/>
              <a:ext cx="4653360" cy="65916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382" name="Группа 62">
              <a:extLst>
                <a:ext uri="{FF2B5EF4-FFF2-40B4-BE49-F238E27FC236}">
                  <a16:creationId xmlns:a16="http://schemas.microsoft.com/office/drawing/2014/main" id="{8D2411BE-81A7-D1EE-F813-ADAF243B1306}"/>
                </a:ext>
              </a:extLst>
            </p:cNvPr>
            <p:cNvGrpSpPr/>
            <p:nvPr/>
          </p:nvGrpSpPr>
          <p:grpSpPr>
            <a:xfrm>
              <a:off x="9537605" y="828720"/>
              <a:ext cx="2356200" cy="507960"/>
              <a:chOff x="9537605" y="828720"/>
              <a:chExt cx="2356200" cy="507960"/>
            </a:xfrm>
          </p:grpSpPr>
          <p:sp>
            <p:nvSpPr>
              <p:cNvPr id="383" name="Скругленный прямоугольник 46">
                <a:extLst>
                  <a:ext uri="{FF2B5EF4-FFF2-40B4-BE49-F238E27FC236}">
                    <a16:creationId xmlns:a16="http://schemas.microsoft.com/office/drawing/2014/main" id="{7D166703-C238-6303-FC89-2920963EBE01}"/>
                  </a:ext>
                </a:extLst>
              </p:cNvPr>
              <p:cNvSpPr/>
              <p:nvPr/>
            </p:nvSpPr>
            <p:spPr>
              <a:xfrm>
                <a:off x="9806760" y="828720"/>
                <a:ext cx="1737000" cy="507960"/>
              </a:xfrm>
              <a:prstGeom prst="flowChartAlternateProcess">
                <a:avLst/>
              </a:prstGeom>
              <a:solidFill>
                <a:srgbClr val="E04D39"/>
              </a:solidFill>
              <a:ln w="57240">
                <a:solidFill>
                  <a:srgbClr val="E04D3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ru-RU" sz="1600" b="0" strike="noStrike" spc="-1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384" name="Прямоугольник 136">
                <a:extLst>
                  <a:ext uri="{FF2B5EF4-FFF2-40B4-BE49-F238E27FC236}">
                    <a16:creationId xmlns:a16="http://schemas.microsoft.com/office/drawing/2014/main" id="{EA608C1B-D5D2-A369-7697-7C84639AC73D}"/>
                  </a:ext>
                </a:extLst>
              </p:cNvPr>
              <p:cNvSpPr/>
              <p:nvPr/>
            </p:nvSpPr>
            <p:spPr>
              <a:xfrm>
                <a:off x="9537605" y="855676"/>
                <a:ext cx="2356200" cy="407014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800" b="1" strike="noStrike" spc="-1" dirty="0">
                    <a:solidFill>
                      <a:schemeClr val="lt1"/>
                    </a:solidFill>
                    <a:latin typeface="Calibri"/>
                    <a:ea typeface="Arial"/>
                  </a:rPr>
                  <a:t>МСП</a:t>
                </a:r>
                <a:endParaRPr lang="ru-RU" sz="1800" b="0" strike="noStrike" spc="-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385" name="Прямоугольник 137">
            <a:extLst>
              <a:ext uri="{FF2B5EF4-FFF2-40B4-BE49-F238E27FC236}">
                <a16:creationId xmlns:a16="http://schemas.microsoft.com/office/drawing/2014/main" id="{4B6E05A0-D402-1D17-A9AB-223C8CF9FD51}"/>
              </a:ext>
            </a:extLst>
          </p:cNvPr>
          <p:cNvSpPr/>
          <p:nvPr/>
        </p:nvSpPr>
        <p:spPr>
          <a:xfrm>
            <a:off x="7494008" y="1122162"/>
            <a:ext cx="2389542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60" dirty="0">
                <a:solidFill>
                  <a:srgbClr val="1D1D1B"/>
                </a:solidFill>
                <a:latin typeface="Calibri"/>
                <a:ea typeface="Arial"/>
              </a:rPr>
              <a:t>ЭКСПОРТНЫЙ ФОРСАЖ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Прямоугольник 140">
            <a:extLst>
              <a:ext uri="{FF2B5EF4-FFF2-40B4-BE49-F238E27FC236}">
                <a16:creationId xmlns:a16="http://schemas.microsoft.com/office/drawing/2014/main" id="{20DC6749-72B2-136E-DE24-E0EC70F17EF3}"/>
              </a:ext>
            </a:extLst>
          </p:cNvPr>
          <p:cNvSpPr/>
          <p:nvPr/>
        </p:nvSpPr>
        <p:spPr>
          <a:xfrm>
            <a:off x="5668560" y="1688021"/>
            <a:ext cx="6641280" cy="4276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eaLnBrk="1" hangingPunct="1"/>
            <a:r>
              <a:rPr lang="ru-RU" sz="1600" b="1" dirty="0"/>
              <a:t>Теоретическая часть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sz="1600" dirty="0"/>
              <a:t>Вводный модуль: «Введение в экспортную и проектную деятельность»;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sz="1600" dirty="0"/>
              <a:t>Модуль 1: «Выбор рынка и поиск покупателей»;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sz="1600" dirty="0"/>
              <a:t>Модуль 2: «Экспортный маркетинг»;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sz="1600" dirty="0"/>
              <a:t>Модуль 3: «Формирование финансовых условий экспортной сделки»;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sz="1600" dirty="0"/>
              <a:t>Модуль 4: «Реализация экспортной сделки»;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sz="1600" dirty="0"/>
              <a:t>Модуль 5: «Переговоры и заключение контракта».</a:t>
            </a:r>
          </a:p>
          <a:p>
            <a:pPr algn="ctr" eaLnBrk="1" hangingPunct="1"/>
            <a:r>
              <a:rPr lang="ru-RU" sz="1600" b="1" dirty="0"/>
              <a:t>Практическая часть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sz="1600" dirty="0"/>
              <a:t>подготовка вывода продукции предприятия на внешний рынок;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sz="1600" dirty="0"/>
              <a:t>сопровождение переговорного процесса;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проработка логистики доставки груза и  оформления таможенных документов;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sz="1600" dirty="0"/>
              <a:t>рассмотрение особенностей валютного регулирования;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sz="1600" dirty="0"/>
              <a:t>учет аспектов налогового законодательства.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ru-RU" sz="1600" dirty="0"/>
          </a:p>
        </p:txBody>
      </p:sp>
      <p:sp>
        <p:nvSpPr>
          <p:cNvPr id="389" name="Скругленный прямоугольник 48">
            <a:extLst>
              <a:ext uri="{FF2B5EF4-FFF2-40B4-BE49-F238E27FC236}">
                <a16:creationId xmlns:a16="http://schemas.microsoft.com/office/drawing/2014/main" id="{54172B63-3C0B-3F81-61DA-B69A0ADCEE8E}"/>
              </a:ext>
            </a:extLst>
          </p:cNvPr>
          <p:cNvSpPr/>
          <p:nvPr/>
        </p:nvSpPr>
        <p:spPr>
          <a:xfrm>
            <a:off x="546480" y="6177240"/>
            <a:ext cx="11516400" cy="463320"/>
          </a:xfrm>
          <a:prstGeom prst="roundRect">
            <a:avLst>
              <a:gd name="adj" fmla="val 16667"/>
            </a:avLst>
          </a:prstGeom>
          <a:noFill/>
          <a:ln w="0">
            <a:solidFill>
              <a:srgbClr val="E04D3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1560" tIns="16560" rIns="61560" bIns="1656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390" name="object 54">
            <a:extLst>
              <a:ext uri="{FF2B5EF4-FFF2-40B4-BE49-F238E27FC236}">
                <a16:creationId xmlns:a16="http://schemas.microsoft.com/office/drawing/2014/main" id="{19A93905-56F7-B48A-723D-41DB1DF8CA33}"/>
              </a:ext>
            </a:extLst>
          </p:cNvPr>
          <p:cNvSpPr/>
          <p:nvPr/>
        </p:nvSpPr>
        <p:spPr>
          <a:xfrm>
            <a:off x="902880" y="6250320"/>
            <a:ext cx="11129760" cy="46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560" rIns="0" bIns="0" anchor="t">
            <a:spAutoFit/>
          </a:bodyPr>
          <a:lstStyle/>
          <a:p>
            <a:pPr marL="7560" defTabSz="554400">
              <a:lnSpc>
                <a:spcPct val="100000"/>
              </a:lnSpc>
              <a:spcBef>
                <a:spcPts val="62"/>
              </a:spcBef>
              <a:tabLst>
                <a:tab pos="2858760" algn="l"/>
              </a:tabLst>
            </a:pPr>
            <a:r>
              <a:rPr lang="ru-RU" sz="1800" b="1" strike="noStrike" spc="-4">
                <a:solidFill>
                  <a:srgbClr val="672E17"/>
                </a:solidFill>
                <a:latin typeface="Calibri"/>
                <a:ea typeface="Arial"/>
              </a:rPr>
              <a:t> +7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 (843) 524 90 90                  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INF</a:t>
            </a:r>
            <a:r>
              <a:rPr lang="ru-RU" sz="1800" b="1" u="sng" strike="noStrike" spc="-4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O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@FPP</a:t>
            </a:r>
            <a:r>
              <a:rPr lang="ru-RU" sz="1800" b="1" u="sng" strike="noStrike" spc="-55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R</a:t>
            </a:r>
            <a:r>
              <a:rPr lang="ru-RU" sz="1800" b="1" u="sng" strike="noStrike" spc="-126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T</a:t>
            </a:r>
            <a:r>
              <a:rPr lang="ru-RU" sz="1800" b="1" u="sng" strike="noStrike" spc="-4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.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RU</a:t>
            </a:r>
            <a:r>
              <a:rPr lang="ru-RU" sz="1800" b="1" strike="noStrike" spc="-1">
                <a:solidFill>
                  <a:srgbClr val="0070C0"/>
                </a:solidFill>
                <a:latin typeface="Calibri"/>
                <a:ea typeface="Arial"/>
              </a:rPr>
              <a:t>   </a:t>
            </a:r>
            <a:r>
              <a:rPr lang="ru-RU" sz="1800" b="1" strike="noStrike" spc="-21">
                <a:solidFill>
                  <a:srgbClr val="672E17"/>
                </a:solidFill>
                <a:latin typeface="Calibri"/>
                <a:ea typeface="Arial"/>
              </a:rPr>
              <a:t>Подать заявку:</a:t>
            </a:r>
            <a:r>
              <a:rPr lang="ru-RU" sz="1800" b="1" strike="noStrike" spc="-1">
                <a:solidFill>
                  <a:srgbClr val="0563C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Платформа Мой экспорт </a:t>
            </a:r>
            <a:r>
              <a:rPr lang="en-US" sz="1800" b="1" strike="noStrike" spc="-1">
                <a:solidFill>
                  <a:srgbClr val="0070C0"/>
                </a:solidFill>
                <a:latin typeface="Calibri"/>
                <a:ea typeface="Arial"/>
              </a:rPr>
              <a:t>myexport.exportcenter.ru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7560" defTabSz="554400">
              <a:lnSpc>
                <a:spcPct val="100000"/>
              </a:lnSpc>
              <a:spcBef>
                <a:spcPts val="14"/>
              </a:spcBef>
              <a:tabLst>
                <a:tab pos="2858760" algn="l"/>
              </a:tabLst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91" name="object 55">
            <a:extLst>
              <a:ext uri="{FF2B5EF4-FFF2-40B4-BE49-F238E27FC236}">
                <a16:creationId xmlns:a16="http://schemas.microsoft.com/office/drawing/2014/main" id="{EF15CDCF-E1BA-A741-00BE-F4C661B0C7BF}"/>
              </a:ext>
            </a:extLst>
          </p:cNvPr>
          <p:cNvGrpSpPr/>
          <p:nvPr/>
        </p:nvGrpSpPr>
        <p:grpSpPr>
          <a:xfrm>
            <a:off x="590400" y="6250320"/>
            <a:ext cx="308880" cy="308520"/>
            <a:chOff x="590400" y="6250320"/>
            <a:chExt cx="308880" cy="308520"/>
          </a:xfrm>
        </p:grpSpPr>
        <p:pic>
          <p:nvPicPr>
            <p:cNvPr id="392" name="object 56">
              <a:extLst>
                <a:ext uri="{FF2B5EF4-FFF2-40B4-BE49-F238E27FC236}">
                  <a16:creationId xmlns:a16="http://schemas.microsoft.com/office/drawing/2014/main" id="{F955493D-A0E1-646B-1079-D4E7DE53E175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749160" y="6250320"/>
              <a:ext cx="150120" cy="147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93" name="object 57">
              <a:extLst>
                <a:ext uri="{FF2B5EF4-FFF2-40B4-BE49-F238E27FC236}">
                  <a16:creationId xmlns:a16="http://schemas.microsoft.com/office/drawing/2014/main" id="{2452A77F-BB2C-9EE2-6AD6-6D52839A6D85}"/>
                </a:ext>
              </a:extLst>
            </p:cNvPr>
            <p:cNvSpPr/>
            <p:nvPr/>
          </p:nvSpPr>
          <p:spPr>
            <a:xfrm>
              <a:off x="590400" y="6282000"/>
              <a:ext cx="277920" cy="276840"/>
            </a:xfrm>
            <a:custGeom>
              <a:avLst/>
              <a:gdLst>
                <a:gd name="textAreaLeft" fmla="*/ 0 w 277920"/>
                <a:gd name="textAreaRight" fmla="*/ 281880 w 277920"/>
                <a:gd name="textAreaTop" fmla="*/ 0 h 276840"/>
                <a:gd name="textAreaBottom" fmla="*/ 280800 h 276840"/>
              </a:gdLst>
              <a:ahLst/>
              <a:cxnLst/>
              <a:rect l="textAreaLeft" t="textAreaTop" r="textAreaRight" b="textAreaBottom"/>
              <a:pathLst>
                <a:path w="464820" h="462914">
                  <a:moveTo>
                    <a:pt x="412737" y="405625"/>
                  </a:moveTo>
                  <a:lnTo>
                    <a:pt x="407530" y="400418"/>
                  </a:lnTo>
                  <a:lnTo>
                    <a:pt x="339966" y="327647"/>
                  </a:lnTo>
                  <a:lnTo>
                    <a:pt x="334759" y="322440"/>
                  </a:lnTo>
                  <a:lnTo>
                    <a:pt x="324472" y="322440"/>
                  </a:lnTo>
                  <a:lnTo>
                    <a:pt x="314058" y="332854"/>
                  </a:lnTo>
                  <a:lnTo>
                    <a:pt x="314058" y="343268"/>
                  </a:lnTo>
                  <a:lnTo>
                    <a:pt x="381622" y="410832"/>
                  </a:lnTo>
                  <a:lnTo>
                    <a:pt x="357238" y="426453"/>
                  </a:lnTo>
                  <a:lnTo>
                    <a:pt x="331584" y="434200"/>
                  </a:lnTo>
                  <a:lnTo>
                    <a:pt x="304787" y="434200"/>
                  </a:lnTo>
                  <a:lnTo>
                    <a:pt x="243319" y="410197"/>
                  </a:lnTo>
                  <a:lnTo>
                    <a:pt x="186296" y="367906"/>
                  </a:lnTo>
                  <a:lnTo>
                    <a:pt x="137414" y="322440"/>
                  </a:lnTo>
                  <a:lnTo>
                    <a:pt x="88265" y="267576"/>
                  </a:lnTo>
                  <a:lnTo>
                    <a:pt x="56134" y="222999"/>
                  </a:lnTo>
                  <a:lnTo>
                    <a:pt x="33401" y="181978"/>
                  </a:lnTo>
                  <a:lnTo>
                    <a:pt x="23749" y="153289"/>
                  </a:lnTo>
                  <a:lnTo>
                    <a:pt x="25654" y="127381"/>
                  </a:lnTo>
                  <a:lnTo>
                    <a:pt x="39243" y="101600"/>
                  </a:lnTo>
                  <a:lnTo>
                    <a:pt x="100965" y="31242"/>
                  </a:lnTo>
                  <a:lnTo>
                    <a:pt x="178930" y="109220"/>
                  </a:lnTo>
                  <a:lnTo>
                    <a:pt x="158102" y="130048"/>
                  </a:lnTo>
                  <a:lnTo>
                    <a:pt x="158102" y="140462"/>
                  </a:lnTo>
                  <a:lnTo>
                    <a:pt x="168516" y="150749"/>
                  </a:lnTo>
                  <a:lnTo>
                    <a:pt x="178930" y="150749"/>
                  </a:lnTo>
                  <a:lnTo>
                    <a:pt x="184137" y="145669"/>
                  </a:lnTo>
                  <a:lnTo>
                    <a:pt x="204965" y="119634"/>
                  </a:lnTo>
                  <a:lnTo>
                    <a:pt x="210045" y="114427"/>
                  </a:lnTo>
                  <a:lnTo>
                    <a:pt x="210045" y="104013"/>
                  </a:lnTo>
                  <a:lnTo>
                    <a:pt x="106172" y="0"/>
                  </a:lnTo>
                  <a:lnTo>
                    <a:pt x="95758" y="0"/>
                  </a:lnTo>
                  <a:lnTo>
                    <a:pt x="43815" y="52070"/>
                  </a:lnTo>
                  <a:lnTo>
                    <a:pt x="15621" y="89281"/>
                  </a:lnTo>
                  <a:lnTo>
                    <a:pt x="1016" y="124206"/>
                  </a:lnTo>
                  <a:lnTo>
                    <a:pt x="0" y="157988"/>
                  </a:lnTo>
                  <a:lnTo>
                    <a:pt x="12700" y="192392"/>
                  </a:lnTo>
                  <a:lnTo>
                    <a:pt x="18034" y="208648"/>
                  </a:lnTo>
                  <a:lnTo>
                    <a:pt x="69596" y="285991"/>
                  </a:lnTo>
                  <a:lnTo>
                    <a:pt x="121793" y="343268"/>
                  </a:lnTo>
                  <a:lnTo>
                    <a:pt x="179565" y="395338"/>
                  </a:lnTo>
                  <a:lnTo>
                    <a:pt x="225666" y="428993"/>
                  </a:lnTo>
                  <a:lnTo>
                    <a:pt x="267195" y="452361"/>
                  </a:lnTo>
                  <a:lnTo>
                    <a:pt x="314058" y="462775"/>
                  </a:lnTo>
                  <a:lnTo>
                    <a:pt x="337426" y="459981"/>
                  </a:lnTo>
                  <a:lnTo>
                    <a:pt x="360794" y="451726"/>
                  </a:lnTo>
                  <a:lnTo>
                    <a:pt x="384162" y="438645"/>
                  </a:lnTo>
                  <a:lnTo>
                    <a:pt x="407530" y="421246"/>
                  </a:lnTo>
                  <a:lnTo>
                    <a:pt x="412737" y="416039"/>
                  </a:lnTo>
                  <a:lnTo>
                    <a:pt x="412737" y="405625"/>
                  </a:lnTo>
                  <a:close/>
                </a:path>
                <a:path w="464820" h="462914">
                  <a:moveTo>
                    <a:pt x="464680" y="358762"/>
                  </a:moveTo>
                  <a:lnTo>
                    <a:pt x="459473" y="353555"/>
                  </a:lnTo>
                  <a:lnTo>
                    <a:pt x="360794" y="259956"/>
                  </a:lnTo>
                  <a:lnTo>
                    <a:pt x="355587" y="254749"/>
                  </a:lnTo>
                  <a:lnTo>
                    <a:pt x="345173" y="254749"/>
                  </a:lnTo>
                  <a:lnTo>
                    <a:pt x="345173" y="259956"/>
                  </a:lnTo>
                  <a:lnTo>
                    <a:pt x="293230" y="306819"/>
                  </a:lnTo>
                  <a:lnTo>
                    <a:pt x="276974" y="315074"/>
                  </a:lnTo>
                  <a:lnTo>
                    <a:pt x="252971" y="314566"/>
                  </a:lnTo>
                  <a:lnTo>
                    <a:pt x="223126" y="302374"/>
                  </a:lnTo>
                  <a:lnTo>
                    <a:pt x="189344" y="275577"/>
                  </a:lnTo>
                  <a:lnTo>
                    <a:pt x="161785" y="241668"/>
                  </a:lnTo>
                  <a:lnTo>
                    <a:pt x="148450" y="211188"/>
                  </a:lnTo>
                  <a:lnTo>
                    <a:pt x="147688" y="185661"/>
                  </a:lnTo>
                  <a:lnTo>
                    <a:pt x="158102" y="166370"/>
                  </a:lnTo>
                  <a:lnTo>
                    <a:pt x="163309" y="161163"/>
                  </a:lnTo>
                  <a:lnTo>
                    <a:pt x="163309" y="150749"/>
                  </a:lnTo>
                  <a:lnTo>
                    <a:pt x="158102" y="145669"/>
                  </a:lnTo>
                  <a:lnTo>
                    <a:pt x="85344" y="77978"/>
                  </a:lnTo>
                  <a:lnTo>
                    <a:pt x="80264" y="72771"/>
                  </a:lnTo>
                  <a:lnTo>
                    <a:pt x="69850" y="72771"/>
                  </a:lnTo>
                  <a:lnTo>
                    <a:pt x="59436" y="83185"/>
                  </a:lnTo>
                  <a:lnTo>
                    <a:pt x="59436" y="93599"/>
                  </a:lnTo>
                  <a:lnTo>
                    <a:pt x="127000" y="161163"/>
                  </a:lnTo>
                  <a:lnTo>
                    <a:pt x="118872" y="185280"/>
                  </a:lnTo>
                  <a:lnTo>
                    <a:pt x="135763" y="254749"/>
                  </a:lnTo>
                  <a:lnTo>
                    <a:pt x="168516" y="296405"/>
                  </a:lnTo>
                  <a:lnTo>
                    <a:pt x="213220" y="331330"/>
                  </a:lnTo>
                  <a:lnTo>
                    <a:pt x="252971" y="345173"/>
                  </a:lnTo>
                  <a:lnTo>
                    <a:pt x="286880" y="342506"/>
                  </a:lnTo>
                  <a:lnTo>
                    <a:pt x="314058" y="327647"/>
                  </a:lnTo>
                  <a:lnTo>
                    <a:pt x="350380" y="291198"/>
                  </a:lnTo>
                  <a:lnTo>
                    <a:pt x="428358" y="363969"/>
                  </a:lnTo>
                  <a:lnTo>
                    <a:pt x="412737" y="379590"/>
                  </a:lnTo>
                  <a:lnTo>
                    <a:pt x="412737" y="395211"/>
                  </a:lnTo>
                  <a:lnTo>
                    <a:pt x="417944" y="400418"/>
                  </a:lnTo>
                  <a:lnTo>
                    <a:pt x="428358" y="400418"/>
                  </a:lnTo>
                  <a:lnTo>
                    <a:pt x="459473" y="369176"/>
                  </a:lnTo>
                  <a:lnTo>
                    <a:pt x="464680" y="369176"/>
                  </a:lnTo>
                  <a:lnTo>
                    <a:pt x="464680" y="358762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4252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Группа 33"/>
          <p:cNvGrpSpPr/>
          <p:nvPr/>
        </p:nvGrpSpPr>
        <p:grpSpPr>
          <a:xfrm>
            <a:off x="165960" y="234360"/>
            <a:ext cx="4136400" cy="470880"/>
            <a:chOff x="165960" y="234360"/>
            <a:chExt cx="4136400" cy="470880"/>
          </a:xfrm>
        </p:grpSpPr>
        <p:sp>
          <p:nvSpPr>
            <p:cNvPr id="278" name="Параллелограмм 14"/>
            <p:cNvSpPr/>
            <p:nvPr/>
          </p:nvSpPr>
          <p:spPr>
            <a:xfrm>
              <a:off x="997560" y="234360"/>
              <a:ext cx="330480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279" name="Прямоугольник 47"/>
            <p:cNvSpPr/>
            <p:nvPr/>
          </p:nvSpPr>
          <p:spPr>
            <a:xfrm>
              <a:off x="1310760" y="297360"/>
              <a:ext cx="290304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800" b="1" strike="noStrike" cap="all" spc="-1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0" name="Параллелограмм 16"/>
            <p:cNvSpPr/>
            <p:nvPr/>
          </p:nvSpPr>
          <p:spPr>
            <a:xfrm>
              <a:off x="165960" y="234360"/>
              <a:ext cx="77976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281" name="Прямоугольник 96"/>
            <p:cNvSpPr/>
            <p:nvPr/>
          </p:nvSpPr>
          <p:spPr>
            <a:xfrm>
              <a:off x="339120" y="271800"/>
              <a:ext cx="538560" cy="39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20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82" name="Прямоугольник 99"/>
          <p:cNvSpPr/>
          <p:nvPr/>
        </p:nvSpPr>
        <p:spPr>
          <a:xfrm>
            <a:off x="4198680" y="287280"/>
            <a:ext cx="72993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Arial Black"/>
                <a:ea typeface="Arial"/>
              </a:rPr>
              <a:t>ДЛЯ</a:t>
            </a:r>
            <a:r>
              <a:rPr lang="ru-RU" sz="1800" b="1" strike="noStrike" spc="-160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ЭКСПОРТНО</a:t>
            </a:r>
            <a:r>
              <a:rPr lang="ru-RU" sz="1800" b="1" strike="noStrike" spc="-197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5">
                <a:solidFill>
                  <a:srgbClr val="C00000"/>
                </a:solidFill>
                <a:latin typeface="Arial Black"/>
                <a:ea typeface="Arial"/>
              </a:rPr>
              <a:t>ОРИЕНТИРОВАННЫХ </a:t>
            </a:r>
            <a:r>
              <a:rPr lang="ru-RU" sz="1800" b="1" strike="noStrike" spc="-1104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ПРЕДПРИЯТИЙ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83" name="Группа 42"/>
          <p:cNvGrpSpPr/>
          <p:nvPr/>
        </p:nvGrpSpPr>
        <p:grpSpPr>
          <a:xfrm>
            <a:off x="590400" y="770760"/>
            <a:ext cx="11196000" cy="1122840"/>
            <a:chOff x="590400" y="770760"/>
            <a:chExt cx="11196000" cy="1122840"/>
          </a:xfrm>
        </p:grpSpPr>
        <p:sp>
          <p:nvSpPr>
            <p:cNvPr id="284" name="Скругленный прямоугольник 27"/>
            <p:cNvSpPr/>
            <p:nvPr/>
          </p:nvSpPr>
          <p:spPr>
            <a:xfrm>
              <a:off x="590400" y="1054080"/>
              <a:ext cx="11196000" cy="83952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285" name="Группа 43"/>
            <p:cNvGrpSpPr/>
            <p:nvPr/>
          </p:nvGrpSpPr>
          <p:grpSpPr>
            <a:xfrm>
              <a:off x="9968040" y="770760"/>
              <a:ext cx="1480680" cy="407014"/>
              <a:chOff x="9968040" y="770760"/>
              <a:chExt cx="1480680" cy="407014"/>
            </a:xfrm>
          </p:grpSpPr>
          <p:sp>
            <p:nvSpPr>
              <p:cNvPr id="286" name="Скругленный прямоугольник 29"/>
              <p:cNvSpPr/>
              <p:nvPr/>
            </p:nvSpPr>
            <p:spPr>
              <a:xfrm>
                <a:off x="9968040" y="784800"/>
                <a:ext cx="1480680" cy="376200"/>
              </a:xfrm>
              <a:prstGeom prst="flowChartAlternateProcess">
                <a:avLst/>
              </a:prstGeom>
              <a:solidFill>
                <a:srgbClr val="E04D39"/>
              </a:solidFill>
              <a:ln w="57240">
                <a:solidFill>
                  <a:srgbClr val="E04D3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ru-RU" sz="1600" b="0" strike="noStrike" spc="-1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287" name="Прямоугольник 100"/>
              <p:cNvSpPr/>
              <p:nvPr/>
            </p:nvSpPr>
            <p:spPr>
              <a:xfrm>
                <a:off x="10366124" y="770760"/>
                <a:ext cx="688831" cy="407014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800" b="1" strike="noStrike" spc="-1" dirty="0">
                    <a:solidFill>
                      <a:schemeClr val="lt1"/>
                    </a:solidFill>
                    <a:latin typeface="Calibri"/>
                    <a:ea typeface="Arial"/>
                  </a:rPr>
                  <a:t>МСП</a:t>
                </a:r>
                <a:endParaRPr lang="ru-RU" sz="1800" b="0" strike="noStrike" spc="-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288" name="Прямоугольник 101"/>
          <p:cNvSpPr/>
          <p:nvPr/>
        </p:nvSpPr>
        <p:spPr>
          <a:xfrm>
            <a:off x="590400" y="1145520"/>
            <a:ext cx="111960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spc="-15" dirty="0">
                <a:solidFill>
                  <a:schemeClr val="dk1"/>
                </a:solidFill>
                <a:latin typeface="Calibri"/>
                <a:ea typeface="Arial"/>
              </a:rPr>
              <a:t>УЧАСТИЕ СУБЪЕКТОВ МСП В МЕЖДУНАРОДНЫХ ВЫСТАВОЧНО-ЯРМАРОЧНЫХ МЕРОПРИЯТИЯХ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Прямоугольник 102"/>
          <p:cNvSpPr/>
          <p:nvPr/>
        </p:nvSpPr>
        <p:spPr>
          <a:xfrm>
            <a:off x="669240" y="1917000"/>
            <a:ext cx="11399040" cy="27993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2600" algn="just" defTabSz="914400">
              <a:lnSpc>
                <a:spcPct val="100000"/>
              </a:lnSpc>
            </a:pPr>
            <a:r>
              <a:rPr lang="ru-RU" sz="16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Центр поддержки экспорта оплачивает: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12600" algn="just" defTabSz="914400">
              <a:lnSpc>
                <a:spcPct val="100000"/>
              </a:lnSpc>
            </a:pPr>
            <a:r>
              <a:rPr lang="ru-RU" sz="16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- регистрационные взносы, аренду выставочной площади и оборудования, застройку стенда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12600" algn="just" defTabSz="914400">
              <a:lnSpc>
                <a:spcPct val="100000"/>
              </a:lnSpc>
            </a:pPr>
            <a:r>
              <a:rPr lang="ru-RU" sz="16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- перевод на иностранный язык презентационных материалов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88900" indent="-77788" algn="just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lang="ru-RU" sz="16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организацию работы переводчиков, трансфер (для зарубежных выставок)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88900" indent="-77788" algn="just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lang="ru-RU" sz="1600" b="0" u="sng" strike="noStrike" spc="-1" dirty="0">
                <a:solidFill>
                  <a:schemeClr val="lt2">
                    <a:lumMod val="25000"/>
                  </a:schemeClr>
                </a:solidFill>
                <a:uFillTx/>
                <a:latin typeface="Calibri"/>
                <a:ea typeface="Arial"/>
              </a:rPr>
              <a:t>Расходы по перелету, проживанию и питанию,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88900" indent="-77788" defTabSz="914400">
              <a:lnSpc>
                <a:spcPct val="100000"/>
              </a:lnSpc>
            </a:pPr>
            <a:r>
              <a:rPr lang="ru-RU" sz="1600" b="0" u="sng" strike="noStrike" spc="-1" dirty="0">
                <a:solidFill>
                  <a:schemeClr val="lt2">
                    <a:lumMod val="25000"/>
                  </a:schemeClr>
                </a:solidFill>
                <a:uFillTx/>
                <a:latin typeface="Calibri"/>
                <a:ea typeface="Arial"/>
              </a:rPr>
              <a:t>визовому обеспечению участники несут самостоятельно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554400">
              <a:lnSpc>
                <a:spcPct val="100000"/>
              </a:lnSpc>
            </a:pP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UzFood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2025, 24-я Международная выставка продуктов питания, ингредиентов и пищевых технологий,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55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с 8 по 10 апреля 2025 года, г. Ташкент, Республика Узбекистан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554400"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554400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🔹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0" name="Рисунок 12"/>
          <p:cNvPicPr/>
          <p:nvPr/>
        </p:nvPicPr>
        <p:blipFill>
          <a:blip r:embed="rId2"/>
          <a:stretch/>
        </p:blipFill>
        <p:spPr>
          <a:xfrm>
            <a:off x="10539360" y="4677840"/>
            <a:ext cx="1405800" cy="1405800"/>
          </a:xfrm>
          <a:prstGeom prst="rect">
            <a:avLst/>
          </a:prstGeom>
          <a:ln w="0">
            <a:noFill/>
          </a:ln>
        </p:spPr>
      </p:pic>
      <p:sp>
        <p:nvSpPr>
          <p:cNvPr id="291" name="Скругленный прямоугольник 30"/>
          <p:cNvSpPr/>
          <p:nvPr/>
        </p:nvSpPr>
        <p:spPr>
          <a:xfrm>
            <a:off x="546480" y="6177240"/>
            <a:ext cx="11516400" cy="463320"/>
          </a:xfrm>
          <a:prstGeom prst="roundRect">
            <a:avLst>
              <a:gd name="adj" fmla="val 16667"/>
            </a:avLst>
          </a:prstGeom>
          <a:noFill/>
          <a:ln w="0">
            <a:solidFill>
              <a:srgbClr val="E04D3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1560" tIns="16560" rIns="61560" bIns="1656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292" name="object 16"/>
          <p:cNvSpPr/>
          <p:nvPr/>
        </p:nvSpPr>
        <p:spPr>
          <a:xfrm>
            <a:off x="902880" y="6250320"/>
            <a:ext cx="11129760" cy="46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560" rIns="0" bIns="0" anchor="t">
            <a:spAutoFit/>
          </a:bodyPr>
          <a:lstStyle/>
          <a:p>
            <a:pPr marL="7560" defTabSz="554400">
              <a:lnSpc>
                <a:spcPct val="100000"/>
              </a:lnSpc>
              <a:spcBef>
                <a:spcPts val="62"/>
              </a:spcBef>
              <a:tabLst>
                <a:tab pos="2858760" algn="l"/>
              </a:tabLst>
            </a:pPr>
            <a:r>
              <a:rPr lang="ru-RU" sz="1800" b="1" strike="noStrike" spc="-4">
                <a:solidFill>
                  <a:srgbClr val="672E17"/>
                </a:solidFill>
                <a:latin typeface="Calibri"/>
                <a:ea typeface="Arial"/>
              </a:rPr>
              <a:t> +7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 (843) 524 90 90                  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3"/>
              </a:rPr>
              <a:t>INF</a:t>
            </a:r>
            <a:r>
              <a:rPr lang="ru-RU" sz="1800" b="1" u="sng" strike="noStrike" spc="-4">
                <a:solidFill>
                  <a:srgbClr val="0563C1"/>
                </a:solidFill>
                <a:uFillTx/>
                <a:latin typeface="Calibri"/>
                <a:ea typeface="Arial"/>
                <a:hlinkClick r:id="rId3"/>
              </a:rPr>
              <a:t>O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3"/>
              </a:rPr>
              <a:t>@FPP</a:t>
            </a:r>
            <a:r>
              <a:rPr lang="ru-RU" sz="1800" b="1" u="sng" strike="noStrike" spc="-55">
                <a:solidFill>
                  <a:srgbClr val="0563C1"/>
                </a:solidFill>
                <a:uFillTx/>
                <a:latin typeface="Calibri"/>
                <a:ea typeface="Arial"/>
                <a:hlinkClick r:id="rId3"/>
              </a:rPr>
              <a:t>R</a:t>
            </a:r>
            <a:r>
              <a:rPr lang="ru-RU" sz="1800" b="1" u="sng" strike="noStrike" spc="-126">
                <a:solidFill>
                  <a:srgbClr val="0563C1"/>
                </a:solidFill>
                <a:uFillTx/>
                <a:latin typeface="Calibri"/>
                <a:ea typeface="Arial"/>
                <a:hlinkClick r:id="rId3"/>
              </a:rPr>
              <a:t>T</a:t>
            </a:r>
            <a:r>
              <a:rPr lang="ru-RU" sz="1800" b="1" u="sng" strike="noStrike" spc="-4">
                <a:solidFill>
                  <a:srgbClr val="0563C1"/>
                </a:solidFill>
                <a:uFillTx/>
                <a:latin typeface="Calibri"/>
                <a:ea typeface="Arial"/>
                <a:hlinkClick r:id="rId3"/>
              </a:rPr>
              <a:t>.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3"/>
              </a:rPr>
              <a:t>RU</a:t>
            </a:r>
            <a:r>
              <a:rPr lang="ru-RU" sz="1800" b="1" strike="noStrike" spc="-1">
                <a:solidFill>
                  <a:srgbClr val="0563C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  </a:t>
            </a:r>
            <a:r>
              <a:rPr lang="ru-RU" sz="1800" b="1" strike="noStrike" spc="-21">
                <a:solidFill>
                  <a:srgbClr val="672E17"/>
                </a:solidFill>
                <a:latin typeface="Calibri"/>
                <a:ea typeface="Arial"/>
              </a:rPr>
              <a:t>Подать заявку:</a:t>
            </a:r>
            <a:r>
              <a:rPr lang="ru-RU" sz="1800" b="1" strike="noStrike" spc="-1">
                <a:solidFill>
                  <a:srgbClr val="0563C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Платформа Мой экспорт </a:t>
            </a:r>
            <a:r>
              <a:rPr lang="en-US" sz="1800" b="1" strike="noStrike" spc="-1">
                <a:solidFill>
                  <a:srgbClr val="0070C0"/>
                </a:solidFill>
                <a:latin typeface="Calibri"/>
                <a:ea typeface="Arial"/>
              </a:rPr>
              <a:t>myexport.exportcenter.ru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7560" defTabSz="554400">
              <a:lnSpc>
                <a:spcPct val="100000"/>
              </a:lnSpc>
              <a:spcBef>
                <a:spcPts val="14"/>
              </a:spcBef>
              <a:tabLst>
                <a:tab pos="2858760" algn="l"/>
              </a:tabLst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93" name="object 43"/>
          <p:cNvGrpSpPr/>
          <p:nvPr/>
        </p:nvGrpSpPr>
        <p:grpSpPr>
          <a:xfrm>
            <a:off x="590400" y="6250320"/>
            <a:ext cx="308880" cy="308520"/>
            <a:chOff x="590400" y="6250320"/>
            <a:chExt cx="308880" cy="308520"/>
          </a:xfrm>
        </p:grpSpPr>
        <p:pic>
          <p:nvPicPr>
            <p:cNvPr id="294" name="object 44"/>
            <p:cNvPicPr/>
            <p:nvPr/>
          </p:nvPicPr>
          <p:blipFill>
            <a:blip r:embed="rId4"/>
            <a:stretch/>
          </p:blipFill>
          <p:spPr>
            <a:xfrm>
              <a:off x="749160" y="6250320"/>
              <a:ext cx="150120" cy="147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95" name="object 45"/>
            <p:cNvSpPr/>
            <p:nvPr/>
          </p:nvSpPr>
          <p:spPr>
            <a:xfrm>
              <a:off x="590400" y="6282000"/>
              <a:ext cx="277920" cy="276840"/>
            </a:xfrm>
            <a:custGeom>
              <a:avLst/>
              <a:gdLst>
                <a:gd name="textAreaLeft" fmla="*/ 0 w 277920"/>
                <a:gd name="textAreaRight" fmla="*/ 281880 w 277920"/>
                <a:gd name="textAreaTop" fmla="*/ 0 h 276840"/>
                <a:gd name="textAreaBottom" fmla="*/ 280800 h 276840"/>
              </a:gdLst>
              <a:ahLst/>
              <a:cxnLst/>
              <a:rect l="textAreaLeft" t="textAreaTop" r="textAreaRight" b="textAreaBottom"/>
              <a:pathLst>
                <a:path w="464820" h="462914">
                  <a:moveTo>
                    <a:pt x="412737" y="405625"/>
                  </a:moveTo>
                  <a:lnTo>
                    <a:pt x="407530" y="400418"/>
                  </a:lnTo>
                  <a:lnTo>
                    <a:pt x="339966" y="327647"/>
                  </a:lnTo>
                  <a:lnTo>
                    <a:pt x="334759" y="322440"/>
                  </a:lnTo>
                  <a:lnTo>
                    <a:pt x="324472" y="322440"/>
                  </a:lnTo>
                  <a:lnTo>
                    <a:pt x="314058" y="332854"/>
                  </a:lnTo>
                  <a:lnTo>
                    <a:pt x="314058" y="343268"/>
                  </a:lnTo>
                  <a:lnTo>
                    <a:pt x="381622" y="410832"/>
                  </a:lnTo>
                  <a:lnTo>
                    <a:pt x="357238" y="426453"/>
                  </a:lnTo>
                  <a:lnTo>
                    <a:pt x="331584" y="434200"/>
                  </a:lnTo>
                  <a:lnTo>
                    <a:pt x="304787" y="434200"/>
                  </a:lnTo>
                  <a:lnTo>
                    <a:pt x="243319" y="410197"/>
                  </a:lnTo>
                  <a:lnTo>
                    <a:pt x="186296" y="367906"/>
                  </a:lnTo>
                  <a:lnTo>
                    <a:pt x="137414" y="322440"/>
                  </a:lnTo>
                  <a:lnTo>
                    <a:pt x="88265" y="267576"/>
                  </a:lnTo>
                  <a:lnTo>
                    <a:pt x="56134" y="222999"/>
                  </a:lnTo>
                  <a:lnTo>
                    <a:pt x="33401" y="181978"/>
                  </a:lnTo>
                  <a:lnTo>
                    <a:pt x="23749" y="153289"/>
                  </a:lnTo>
                  <a:lnTo>
                    <a:pt x="25654" y="127381"/>
                  </a:lnTo>
                  <a:lnTo>
                    <a:pt x="39243" y="101600"/>
                  </a:lnTo>
                  <a:lnTo>
                    <a:pt x="100965" y="31242"/>
                  </a:lnTo>
                  <a:lnTo>
                    <a:pt x="178930" y="109220"/>
                  </a:lnTo>
                  <a:lnTo>
                    <a:pt x="158102" y="130048"/>
                  </a:lnTo>
                  <a:lnTo>
                    <a:pt x="158102" y="140462"/>
                  </a:lnTo>
                  <a:lnTo>
                    <a:pt x="168516" y="150749"/>
                  </a:lnTo>
                  <a:lnTo>
                    <a:pt x="178930" y="150749"/>
                  </a:lnTo>
                  <a:lnTo>
                    <a:pt x="184137" y="145669"/>
                  </a:lnTo>
                  <a:lnTo>
                    <a:pt x="204965" y="119634"/>
                  </a:lnTo>
                  <a:lnTo>
                    <a:pt x="210045" y="114427"/>
                  </a:lnTo>
                  <a:lnTo>
                    <a:pt x="210045" y="104013"/>
                  </a:lnTo>
                  <a:lnTo>
                    <a:pt x="106172" y="0"/>
                  </a:lnTo>
                  <a:lnTo>
                    <a:pt x="95758" y="0"/>
                  </a:lnTo>
                  <a:lnTo>
                    <a:pt x="43815" y="52070"/>
                  </a:lnTo>
                  <a:lnTo>
                    <a:pt x="15621" y="89281"/>
                  </a:lnTo>
                  <a:lnTo>
                    <a:pt x="1016" y="124206"/>
                  </a:lnTo>
                  <a:lnTo>
                    <a:pt x="0" y="157988"/>
                  </a:lnTo>
                  <a:lnTo>
                    <a:pt x="12700" y="192392"/>
                  </a:lnTo>
                  <a:lnTo>
                    <a:pt x="18034" y="208648"/>
                  </a:lnTo>
                  <a:lnTo>
                    <a:pt x="69596" y="285991"/>
                  </a:lnTo>
                  <a:lnTo>
                    <a:pt x="121793" y="343268"/>
                  </a:lnTo>
                  <a:lnTo>
                    <a:pt x="179565" y="395338"/>
                  </a:lnTo>
                  <a:lnTo>
                    <a:pt x="225666" y="428993"/>
                  </a:lnTo>
                  <a:lnTo>
                    <a:pt x="267195" y="452361"/>
                  </a:lnTo>
                  <a:lnTo>
                    <a:pt x="314058" y="462775"/>
                  </a:lnTo>
                  <a:lnTo>
                    <a:pt x="337426" y="459981"/>
                  </a:lnTo>
                  <a:lnTo>
                    <a:pt x="360794" y="451726"/>
                  </a:lnTo>
                  <a:lnTo>
                    <a:pt x="384162" y="438645"/>
                  </a:lnTo>
                  <a:lnTo>
                    <a:pt x="407530" y="421246"/>
                  </a:lnTo>
                  <a:lnTo>
                    <a:pt x="412737" y="416039"/>
                  </a:lnTo>
                  <a:lnTo>
                    <a:pt x="412737" y="405625"/>
                  </a:lnTo>
                  <a:close/>
                </a:path>
                <a:path w="464820" h="462914">
                  <a:moveTo>
                    <a:pt x="464680" y="358762"/>
                  </a:moveTo>
                  <a:lnTo>
                    <a:pt x="459473" y="353555"/>
                  </a:lnTo>
                  <a:lnTo>
                    <a:pt x="360794" y="259956"/>
                  </a:lnTo>
                  <a:lnTo>
                    <a:pt x="355587" y="254749"/>
                  </a:lnTo>
                  <a:lnTo>
                    <a:pt x="345173" y="254749"/>
                  </a:lnTo>
                  <a:lnTo>
                    <a:pt x="345173" y="259956"/>
                  </a:lnTo>
                  <a:lnTo>
                    <a:pt x="293230" y="306819"/>
                  </a:lnTo>
                  <a:lnTo>
                    <a:pt x="276974" y="315074"/>
                  </a:lnTo>
                  <a:lnTo>
                    <a:pt x="252971" y="314566"/>
                  </a:lnTo>
                  <a:lnTo>
                    <a:pt x="223126" y="302374"/>
                  </a:lnTo>
                  <a:lnTo>
                    <a:pt x="189344" y="275577"/>
                  </a:lnTo>
                  <a:lnTo>
                    <a:pt x="161785" y="241668"/>
                  </a:lnTo>
                  <a:lnTo>
                    <a:pt x="148450" y="211188"/>
                  </a:lnTo>
                  <a:lnTo>
                    <a:pt x="147688" y="185661"/>
                  </a:lnTo>
                  <a:lnTo>
                    <a:pt x="158102" y="166370"/>
                  </a:lnTo>
                  <a:lnTo>
                    <a:pt x="163309" y="161163"/>
                  </a:lnTo>
                  <a:lnTo>
                    <a:pt x="163309" y="150749"/>
                  </a:lnTo>
                  <a:lnTo>
                    <a:pt x="158102" y="145669"/>
                  </a:lnTo>
                  <a:lnTo>
                    <a:pt x="85344" y="77978"/>
                  </a:lnTo>
                  <a:lnTo>
                    <a:pt x="80264" y="72771"/>
                  </a:lnTo>
                  <a:lnTo>
                    <a:pt x="69850" y="72771"/>
                  </a:lnTo>
                  <a:lnTo>
                    <a:pt x="59436" y="83185"/>
                  </a:lnTo>
                  <a:lnTo>
                    <a:pt x="59436" y="93599"/>
                  </a:lnTo>
                  <a:lnTo>
                    <a:pt x="127000" y="161163"/>
                  </a:lnTo>
                  <a:lnTo>
                    <a:pt x="118872" y="185280"/>
                  </a:lnTo>
                  <a:lnTo>
                    <a:pt x="135763" y="254749"/>
                  </a:lnTo>
                  <a:lnTo>
                    <a:pt x="168516" y="296405"/>
                  </a:lnTo>
                  <a:lnTo>
                    <a:pt x="213220" y="331330"/>
                  </a:lnTo>
                  <a:lnTo>
                    <a:pt x="252971" y="345173"/>
                  </a:lnTo>
                  <a:lnTo>
                    <a:pt x="286880" y="342506"/>
                  </a:lnTo>
                  <a:lnTo>
                    <a:pt x="314058" y="327647"/>
                  </a:lnTo>
                  <a:lnTo>
                    <a:pt x="350380" y="291198"/>
                  </a:lnTo>
                  <a:lnTo>
                    <a:pt x="428358" y="363969"/>
                  </a:lnTo>
                  <a:lnTo>
                    <a:pt x="412737" y="379590"/>
                  </a:lnTo>
                  <a:lnTo>
                    <a:pt x="412737" y="395211"/>
                  </a:lnTo>
                  <a:lnTo>
                    <a:pt x="417944" y="400418"/>
                  </a:lnTo>
                  <a:lnTo>
                    <a:pt x="428358" y="400418"/>
                  </a:lnTo>
                  <a:lnTo>
                    <a:pt x="459473" y="369176"/>
                  </a:lnTo>
                  <a:lnTo>
                    <a:pt x="464680" y="369176"/>
                  </a:lnTo>
                  <a:lnTo>
                    <a:pt x="464680" y="358762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Группа 18"/>
          <p:cNvGrpSpPr/>
          <p:nvPr/>
        </p:nvGrpSpPr>
        <p:grpSpPr>
          <a:xfrm>
            <a:off x="165960" y="234360"/>
            <a:ext cx="4136400" cy="470880"/>
            <a:chOff x="165960" y="234360"/>
            <a:chExt cx="4136400" cy="470880"/>
          </a:xfrm>
        </p:grpSpPr>
        <p:sp>
          <p:nvSpPr>
            <p:cNvPr id="298" name="Параллелограмм 17"/>
            <p:cNvSpPr/>
            <p:nvPr/>
          </p:nvSpPr>
          <p:spPr>
            <a:xfrm>
              <a:off x="997560" y="234360"/>
              <a:ext cx="330480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299" name="Прямоугольник 23"/>
            <p:cNvSpPr/>
            <p:nvPr/>
          </p:nvSpPr>
          <p:spPr>
            <a:xfrm>
              <a:off x="1310760" y="297360"/>
              <a:ext cx="290304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800" b="1" strike="noStrike" cap="all" spc="-1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0" name="Параллелограмм 18"/>
            <p:cNvSpPr/>
            <p:nvPr/>
          </p:nvSpPr>
          <p:spPr>
            <a:xfrm>
              <a:off x="165960" y="234360"/>
              <a:ext cx="77976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301" name="Прямоугольник 64"/>
            <p:cNvSpPr/>
            <p:nvPr/>
          </p:nvSpPr>
          <p:spPr>
            <a:xfrm>
              <a:off x="339120" y="271800"/>
              <a:ext cx="538560" cy="39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20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302" name="Прямоугольник 106"/>
          <p:cNvSpPr/>
          <p:nvPr/>
        </p:nvSpPr>
        <p:spPr>
          <a:xfrm>
            <a:off x="4169520" y="198360"/>
            <a:ext cx="72993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C00000"/>
                </a:solidFill>
                <a:latin typeface="Arial Black"/>
                <a:ea typeface="Arial"/>
              </a:rPr>
              <a:t>ДЛЯ</a:t>
            </a:r>
            <a:r>
              <a:rPr lang="ru-RU" sz="1800" b="1" strike="noStrike" spc="-160" dirty="0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2" dirty="0">
                <a:solidFill>
                  <a:srgbClr val="C00000"/>
                </a:solidFill>
                <a:latin typeface="Arial Black"/>
                <a:ea typeface="Arial"/>
              </a:rPr>
              <a:t>ЭКСПОРТНО</a:t>
            </a:r>
            <a:r>
              <a:rPr lang="ru-RU" sz="1800" b="1" strike="noStrike" spc="-197" dirty="0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5" dirty="0">
                <a:solidFill>
                  <a:srgbClr val="C00000"/>
                </a:solidFill>
                <a:latin typeface="Arial Black"/>
                <a:ea typeface="Arial"/>
              </a:rPr>
              <a:t>ОРИЕНТИРОВАННЫХ </a:t>
            </a:r>
            <a:r>
              <a:rPr lang="ru-RU" sz="1800" b="1" strike="noStrike" spc="-1104" dirty="0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2" dirty="0">
                <a:solidFill>
                  <a:srgbClr val="C00000"/>
                </a:solidFill>
                <a:latin typeface="Arial Black"/>
                <a:ea typeface="Arial"/>
              </a:rPr>
              <a:t>ПРЕДПРИЯТИЙ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32" dirty="0">
                <a:solidFill>
                  <a:srgbClr val="C00000"/>
                </a:solidFill>
                <a:latin typeface="Arial Black"/>
                <a:ea typeface="Arial"/>
              </a:rPr>
              <a:t> ОТ АО «РОССИЙСКИЙ ЭКСПОРТНЫЙ ЦЕНТР»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03" name="Группа 37"/>
          <p:cNvGrpSpPr/>
          <p:nvPr/>
        </p:nvGrpSpPr>
        <p:grpSpPr>
          <a:xfrm>
            <a:off x="311760" y="4858560"/>
            <a:ext cx="5370120" cy="1637640"/>
            <a:chOff x="311760" y="4858560"/>
            <a:chExt cx="5370120" cy="1637640"/>
          </a:xfrm>
        </p:grpSpPr>
        <p:sp>
          <p:nvSpPr>
            <p:cNvPr id="304" name="TextBox 17"/>
            <p:cNvSpPr/>
            <p:nvPr/>
          </p:nvSpPr>
          <p:spPr>
            <a:xfrm>
              <a:off x="366120" y="4858560"/>
              <a:ext cx="5302440" cy="36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05" name="Блок-схема: альтернативный процесс 7"/>
            <p:cNvSpPr/>
            <p:nvPr/>
          </p:nvSpPr>
          <p:spPr>
            <a:xfrm>
              <a:off x="1257480" y="5106240"/>
              <a:ext cx="197640" cy="38196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06" name="Прямоугольник 107"/>
            <p:cNvSpPr/>
            <p:nvPr/>
          </p:nvSpPr>
          <p:spPr>
            <a:xfrm>
              <a:off x="1977120" y="5121720"/>
              <a:ext cx="180360" cy="36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endParaRPr lang="ru-RU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  <a:ea typeface="Arial"/>
              </a:endParaRPr>
            </a:p>
          </p:txBody>
        </p:sp>
        <p:sp>
          <p:nvSpPr>
            <p:cNvPr id="307" name="Прямоугольник 108"/>
            <p:cNvSpPr/>
            <p:nvPr/>
          </p:nvSpPr>
          <p:spPr>
            <a:xfrm>
              <a:off x="396000" y="5668920"/>
              <a:ext cx="5285880" cy="579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32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08" name="Прямоугольник 109"/>
            <p:cNvSpPr/>
            <p:nvPr/>
          </p:nvSpPr>
          <p:spPr>
            <a:xfrm>
              <a:off x="311760" y="6131520"/>
              <a:ext cx="535680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1800" b="0" strike="noStrike" spc="-1">
                  <a:solidFill>
                    <a:schemeClr val="dk1">
                      <a:lumMod val="75000"/>
                      <a:lumOff val="25000"/>
                    </a:schemeClr>
                  </a:solidFill>
                  <a:latin typeface="Calibri"/>
                  <a:ea typeface="Arial"/>
                </a:rPr>
                <a:t> 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16" name="Группа 49"/>
          <p:cNvGrpSpPr/>
          <p:nvPr/>
        </p:nvGrpSpPr>
        <p:grpSpPr>
          <a:xfrm>
            <a:off x="749160" y="837359"/>
            <a:ext cx="11747046" cy="986221"/>
            <a:chOff x="6536160" y="850139"/>
            <a:chExt cx="5622840" cy="986221"/>
          </a:xfrm>
        </p:grpSpPr>
        <p:sp>
          <p:nvSpPr>
            <p:cNvPr id="317" name="Скругленный прямоугольник 34"/>
            <p:cNvSpPr/>
            <p:nvPr/>
          </p:nvSpPr>
          <p:spPr>
            <a:xfrm>
              <a:off x="6536160" y="1047600"/>
              <a:ext cx="5016011" cy="78876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318" name="Группа 50"/>
            <p:cNvGrpSpPr/>
            <p:nvPr/>
          </p:nvGrpSpPr>
          <p:grpSpPr>
            <a:xfrm>
              <a:off x="9802800" y="850139"/>
              <a:ext cx="2356200" cy="548481"/>
              <a:chOff x="9802800" y="850139"/>
              <a:chExt cx="2356200" cy="548481"/>
            </a:xfrm>
          </p:grpSpPr>
          <p:sp>
            <p:nvSpPr>
              <p:cNvPr id="319" name="Скругленный прямоугольник 35"/>
              <p:cNvSpPr/>
              <p:nvPr/>
            </p:nvSpPr>
            <p:spPr>
              <a:xfrm>
                <a:off x="10112400" y="850139"/>
                <a:ext cx="1737000" cy="548481"/>
              </a:xfrm>
              <a:prstGeom prst="flowChartAlternateProcess">
                <a:avLst/>
              </a:prstGeom>
              <a:solidFill>
                <a:srgbClr val="E04D39"/>
              </a:solidFill>
              <a:ln w="57240">
                <a:solidFill>
                  <a:srgbClr val="E04D3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ru-RU" sz="1600" b="0" strike="noStrike" spc="-1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320" name="Прямоугольник 112"/>
              <p:cNvSpPr/>
              <p:nvPr/>
            </p:nvSpPr>
            <p:spPr>
              <a:xfrm>
                <a:off x="9802800" y="879577"/>
                <a:ext cx="2356200" cy="407014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800" b="1" strike="noStrike" spc="-1" dirty="0">
                    <a:solidFill>
                      <a:schemeClr val="lt1"/>
                    </a:solidFill>
                    <a:latin typeface="Calibri"/>
                    <a:ea typeface="Arial"/>
                  </a:rPr>
                  <a:t>МСП + крупный бизнес</a:t>
                </a:r>
                <a:endParaRPr lang="ru-RU" sz="1800" b="0" strike="noStrike" spc="-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321" name="Прямоугольник 113"/>
          <p:cNvSpPr/>
          <p:nvPr/>
        </p:nvSpPr>
        <p:spPr>
          <a:xfrm>
            <a:off x="1212022" y="1386741"/>
            <a:ext cx="9553555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spc="-15" dirty="0">
                <a:solidFill>
                  <a:schemeClr val="dk1"/>
                </a:solidFill>
                <a:latin typeface="Calibri"/>
                <a:ea typeface="Arial"/>
              </a:rPr>
              <a:t>УЧАСТИЕ СУБЪЕКТОВ МСП В МЕЖДУНАРОДНЫХ ВЫСТАВОЧНО-ЯРМАРОЧНЫХ МЕРОПРИЯТИЯХ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Прямоугольник 114"/>
          <p:cNvSpPr/>
          <p:nvPr/>
        </p:nvSpPr>
        <p:spPr>
          <a:xfrm>
            <a:off x="540360" y="1852560"/>
            <a:ext cx="11516400" cy="202987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b="1" strike="noStrike" spc="-1" dirty="0">
                <a:solidFill>
                  <a:schemeClr val="dk1"/>
                </a:solidFill>
                <a:latin typeface="Calibri"/>
                <a:ea typeface="Calibri"/>
              </a:rPr>
              <a:t>OGU 2025, </a:t>
            </a:r>
            <a:r>
              <a:rPr lang="ru-RU" b="1" strike="noStrike" spc="-1" dirty="0">
                <a:solidFill>
                  <a:schemeClr val="dk1"/>
                </a:solidFill>
                <a:latin typeface="Calibri"/>
                <a:ea typeface="Calibri"/>
              </a:rPr>
              <a:t>Узбекистан, 01.05.2025 - 31.05.2025 </a:t>
            </a:r>
            <a:r>
              <a:rPr lang="ru-RU" b="0" strike="noStrike" spc="-1" dirty="0">
                <a:solidFill>
                  <a:schemeClr val="dk1"/>
                </a:solidFill>
                <a:latin typeface="Calibri"/>
                <a:ea typeface="Calibri"/>
              </a:rPr>
              <a:t>(прием заявок - до 01.01.2025)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b="1" strike="noStrike" spc="-1" dirty="0">
                <a:solidFill>
                  <a:schemeClr val="dk1"/>
                </a:solidFill>
                <a:latin typeface="Calibri"/>
                <a:ea typeface="Calibri"/>
              </a:rPr>
              <a:t>       </a:t>
            </a:r>
            <a:r>
              <a:rPr lang="en-US" b="1" strike="noStrike" spc="-1" dirty="0">
                <a:solidFill>
                  <a:schemeClr val="dk1"/>
                </a:solidFill>
                <a:latin typeface="Calibri"/>
                <a:ea typeface="Calibri"/>
              </a:rPr>
              <a:t>SIAL </a:t>
            </a:r>
            <a:r>
              <a:rPr lang="en-US" b="1" strike="noStrike" spc="-1" dirty="0" err="1">
                <a:solidFill>
                  <a:schemeClr val="dk1"/>
                </a:solidFill>
                <a:latin typeface="Calibri"/>
                <a:ea typeface="Calibri"/>
              </a:rPr>
              <a:t>Djazagro</a:t>
            </a:r>
            <a:r>
              <a:rPr lang="en-US" b="1" strike="noStrike" spc="-1" dirty="0">
                <a:solidFill>
                  <a:schemeClr val="dk1"/>
                </a:solidFill>
                <a:latin typeface="Calibri"/>
                <a:ea typeface="Calibri"/>
              </a:rPr>
              <a:t> 2025, </a:t>
            </a:r>
            <a:r>
              <a:rPr lang="ru-RU" b="1" strike="noStrike" spc="-1" dirty="0">
                <a:solidFill>
                  <a:schemeClr val="dk1"/>
                </a:solidFill>
                <a:latin typeface="Calibri"/>
                <a:ea typeface="Calibri"/>
              </a:rPr>
              <a:t>Алжир, 01.06.2025 - 30.06.2025 </a:t>
            </a:r>
            <a:r>
              <a:rPr lang="ru-RU" b="0" strike="noStrike" spc="-1" dirty="0">
                <a:solidFill>
                  <a:schemeClr val="dk1"/>
                </a:solidFill>
                <a:latin typeface="Calibri"/>
                <a:ea typeface="Calibri"/>
              </a:rPr>
              <a:t>(прием заявок - до 01.02.2025)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b="1" strike="noStrike" spc="-1" dirty="0">
                <a:solidFill>
                  <a:schemeClr val="dk1"/>
                </a:solidFill>
                <a:latin typeface="Calibri"/>
                <a:ea typeface="Calibri"/>
              </a:rPr>
              <a:t>World Food Istanbul 2025, </a:t>
            </a:r>
            <a:r>
              <a:rPr lang="ru-RU" b="1" strike="noStrike" spc="-1" dirty="0">
                <a:solidFill>
                  <a:schemeClr val="dk1"/>
                </a:solidFill>
                <a:latin typeface="Calibri"/>
                <a:ea typeface="Calibri"/>
              </a:rPr>
              <a:t>Турция, 01.09.2025 - 30.09.2025 </a:t>
            </a:r>
            <a:r>
              <a:rPr lang="ru-RU" b="0" strike="noStrike" spc="-1" dirty="0">
                <a:solidFill>
                  <a:schemeClr val="dk1"/>
                </a:solidFill>
                <a:latin typeface="Calibri"/>
                <a:ea typeface="Calibri"/>
              </a:rPr>
              <a:t>(прием заявок - до 04.05.2025)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b="1" strike="noStrike" spc="-1" dirty="0">
                <a:solidFill>
                  <a:schemeClr val="dk1"/>
                </a:solidFill>
                <a:latin typeface="Calibri"/>
                <a:ea typeface="Calibri"/>
              </a:rPr>
              <a:t>Форум «Сделано в России» 2025, Россия, 01.10.2025 - 31.10.2025 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b="1" strike="noStrike" spc="-1" dirty="0">
                <a:solidFill>
                  <a:schemeClr val="dk1"/>
                </a:solidFill>
                <a:latin typeface="Calibri"/>
                <a:ea typeface="Calibri"/>
              </a:rPr>
              <a:t>WETEX 2025, </a:t>
            </a:r>
            <a:r>
              <a:rPr lang="ru-RU" b="1" strike="noStrike" spc="-1" dirty="0">
                <a:solidFill>
                  <a:schemeClr val="dk1"/>
                </a:solidFill>
                <a:latin typeface="Calibri"/>
                <a:ea typeface="Calibri"/>
              </a:rPr>
              <a:t>ОАЭ, 01.10.2025 - 31.10.2025 </a:t>
            </a:r>
            <a:r>
              <a:rPr lang="ru-RU" b="0" strike="noStrike" spc="-1" dirty="0">
                <a:solidFill>
                  <a:schemeClr val="dk1"/>
                </a:solidFill>
                <a:latin typeface="Calibri"/>
                <a:ea typeface="Calibri"/>
              </a:rPr>
              <a:t>(прием заявок - до 03.06.2025)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b="1" strike="noStrike" spc="-1" dirty="0" err="1">
                <a:solidFill>
                  <a:schemeClr val="dk1"/>
                </a:solidFill>
                <a:latin typeface="Calibri"/>
                <a:ea typeface="Calibri"/>
              </a:rPr>
              <a:t>Adipec</a:t>
            </a:r>
            <a:r>
              <a:rPr lang="en-US" b="1" strike="noStrike" spc="-1" dirty="0">
                <a:solidFill>
                  <a:schemeClr val="dk1"/>
                </a:solidFill>
                <a:latin typeface="Calibri"/>
                <a:ea typeface="Calibri"/>
              </a:rPr>
              <a:t> 2025, </a:t>
            </a:r>
            <a:r>
              <a:rPr lang="ru-RU" b="1" strike="noStrike" spc="-1" dirty="0">
                <a:solidFill>
                  <a:schemeClr val="dk1"/>
                </a:solidFill>
                <a:latin typeface="Calibri"/>
                <a:ea typeface="Calibri"/>
              </a:rPr>
              <a:t>ОАЭ, 01.10.2025 - 31.10.2025 </a:t>
            </a:r>
            <a:r>
              <a:rPr lang="ru-RU" b="0" strike="noStrike" spc="-1" dirty="0">
                <a:solidFill>
                  <a:schemeClr val="dk1"/>
                </a:solidFill>
                <a:latin typeface="Calibri"/>
                <a:ea typeface="Calibri"/>
              </a:rPr>
              <a:t>(прием заявок - до 03.06.2025)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b="1" strike="noStrike" spc="-1" dirty="0" err="1">
                <a:solidFill>
                  <a:schemeClr val="dk1"/>
                </a:solidFill>
                <a:latin typeface="Calibri"/>
                <a:ea typeface="Calibri"/>
              </a:rPr>
              <a:t>KazAgro</a:t>
            </a:r>
            <a:r>
              <a:rPr lang="en-US" b="1" strike="noStrike" spc="-1" dirty="0">
                <a:solidFill>
                  <a:schemeClr val="dk1"/>
                </a:solidFill>
                <a:latin typeface="Calibri"/>
                <a:ea typeface="Calibri"/>
              </a:rPr>
              <a:t> 2025, </a:t>
            </a:r>
            <a:r>
              <a:rPr lang="ru-RU" b="1" strike="noStrike" spc="-1" dirty="0">
                <a:solidFill>
                  <a:schemeClr val="dk1"/>
                </a:solidFill>
                <a:latin typeface="Calibri"/>
                <a:ea typeface="Calibri"/>
              </a:rPr>
              <a:t>Казахстан, 01.10.2025 - 31.10.2025 </a:t>
            </a:r>
            <a:r>
              <a:rPr lang="ru-RU" b="0" strike="noStrike" spc="-1" dirty="0">
                <a:solidFill>
                  <a:schemeClr val="dk1"/>
                </a:solidFill>
                <a:latin typeface="Calibri"/>
                <a:ea typeface="Calibri"/>
              </a:rPr>
              <a:t>(прием заявок - до 03.06.2025)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Скругленный прямоугольник 36"/>
          <p:cNvSpPr/>
          <p:nvPr/>
        </p:nvSpPr>
        <p:spPr>
          <a:xfrm>
            <a:off x="546480" y="6177240"/>
            <a:ext cx="11516400" cy="463320"/>
          </a:xfrm>
          <a:prstGeom prst="roundRect">
            <a:avLst>
              <a:gd name="adj" fmla="val 16667"/>
            </a:avLst>
          </a:prstGeom>
          <a:noFill/>
          <a:ln w="0">
            <a:solidFill>
              <a:srgbClr val="E04D3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1560" tIns="16560" rIns="61560" bIns="1656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324" name="object 46"/>
          <p:cNvSpPr/>
          <p:nvPr/>
        </p:nvSpPr>
        <p:spPr>
          <a:xfrm>
            <a:off x="902880" y="6250320"/>
            <a:ext cx="11129760" cy="46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560" rIns="0" bIns="0" anchor="t">
            <a:spAutoFit/>
          </a:bodyPr>
          <a:lstStyle/>
          <a:p>
            <a:pPr marL="7560" defTabSz="554400">
              <a:lnSpc>
                <a:spcPct val="100000"/>
              </a:lnSpc>
              <a:spcBef>
                <a:spcPts val="62"/>
              </a:spcBef>
              <a:tabLst>
                <a:tab pos="2858760" algn="l"/>
              </a:tabLst>
            </a:pPr>
            <a:r>
              <a:rPr lang="ru-RU" sz="1800" b="1" strike="noStrike" spc="-4">
                <a:solidFill>
                  <a:srgbClr val="672E17"/>
                </a:solidFill>
                <a:latin typeface="Calibri"/>
                <a:ea typeface="Arial"/>
              </a:rPr>
              <a:t> +7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 (843) 524 90 90                  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INF</a:t>
            </a:r>
            <a:r>
              <a:rPr lang="ru-RU" sz="1800" b="1" u="sng" strike="noStrike" spc="-4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O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@FPP</a:t>
            </a:r>
            <a:r>
              <a:rPr lang="ru-RU" sz="1800" b="1" u="sng" strike="noStrike" spc="-55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R</a:t>
            </a:r>
            <a:r>
              <a:rPr lang="ru-RU" sz="1800" b="1" u="sng" strike="noStrike" spc="-126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T</a:t>
            </a:r>
            <a:r>
              <a:rPr lang="ru-RU" sz="1800" b="1" u="sng" strike="noStrike" spc="-4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.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RU</a:t>
            </a:r>
            <a:r>
              <a:rPr lang="ru-RU" sz="1800" b="1" strike="noStrike" spc="-1">
                <a:solidFill>
                  <a:srgbClr val="0070C0"/>
                </a:solidFill>
                <a:latin typeface="Calibri"/>
                <a:ea typeface="Arial"/>
              </a:rPr>
              <a:t>   </a:t>
            </a:r>
            <a:r>
              <a:rPr lang="ru-RU" sz="1800" b="1" strike="noStrike" spc="-21">
                <a:solidFill>
                  <a:srgbClr val="672E17"/>
                </a:solidFill>
                <a:latin typeface="Calibri"/>
                <a:ea typeface="Arial"/>
              </a:rPr>
              <a:t>Подать заявку:</a:t>
            </a:r>
            <a:r>
              <a:rPr lang="ru-RU" sz="1800" b="1" strike="noStrike" spc="-1">
                <a:solidFill>
                  <a:srgbClr val="0563C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Платформа Мой экспорт </a:t>
            </a:r>
            <a:r>
              <a:rPr lang="en-US" sz="1800" b="1" strike="noStrike" spc="-1">
                <a:solidFill>
                  <a:srgbClr val="0070C0"/>
                </a:solidFill>
                <a:latin typeface="Calibri"/>
                <a:ea typeface="Arial"/>
              </a:rPr>
              <a:t>myexport.exportcenter.ru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7560" defTabSz="554400">
              <a:lnSpc>
                <a:spcPct val="100000"/>
              </a:lnSpc>
              <a:spcBef>
                <a:spcPts val="14"/>
              </a:spcBef>
              <a:tabLst>
                <a:tab pos="2858760" algn="l"/>
              </a:tabLst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25" name="object 47"/>
          <p:cNvGrpSpPr/>
          <p:nvPr/>
        </p:nvGrpSpPr>
        <p:grpSpPr>
          <a:xfrm>
            <a:off x="590400" y="6250320"/>
            <a:ext cx="308880" cy="308520"/>
            <a:chOff x="590400" y="6250320"/>
            <a:chExt cx="308880" cy="308520"/>
          </a:xfrm>
        </p:grpSpPr>
        <p:pic>
          <p:nvPicPr>
            <p:cNvPr id="326" name="object 48"/>
            <p:cNvPicPr/>
            <p:nvPr/>
          </p:nvPicPr>
          <p:blipFill>
            <a:blip r:embed="rId3"/>
            <a:stretch/>
          </p:blipFill>
          <p:spPr>
            <a:xfrm>
              <a:off x="749160" y="6250320"/>
              <a:ext cx="150120" cy="147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27" name="object 49"/>
            <p:cNvSpPr/>
            <p:nvPr/>
          </p:nvSpPr>
          <p:spPr>
            <a:xfrm>
              <a:off x="590400" y="6282000"/>
              <a:ext cx="277920" cy="276840"/>
            </a:xfrm>
            <a:custGeom>
              <a:avLst/>
              <a:gdLst>
                <a:gd name="textAreaLeft" fmla="*/ 0 w 277920"/>
                <a:gd name="textAreaRight" fmla="*/ 281880 w 277920"/>
                <a:gd name="textAreaTop" fmla="*/ 0 h 276840"/>
                <a:gd name="textAreaBottom" fmla="*/ 280800 h 276840"/>
              </a:gdLst>
              <a:ahLst/>
              <a:cxnLst/>
              <a:rect l="textAreaLeft" t="textAreaTop" r="textAreaRight" b="textAreaBottom"/>
              <a:pathLst>
                <a:path w="464820" h="462914">
                  <a:moveTo>
                    <a:pt x="412737" y="405625"/>
                  </a:moveTo>
                  <a:lnTo>
                    <a:pt x="407530" y="400418"/>
                  </a:lnTo>
                  <a:lnTo>
                    <a:pt x="339966" y="327647"/>
                  </a:lnTo>
                  <a:lnTo>
                    <a:pt x="334759" y="322440"/>
                  </a:lnTo>
                  <a:lnTo>
                    <a:pt x="324472" y="322440"/>
                  </a:lnTo>
                  <a:lnTo>
                    <a:pt x="314058" y="332854"/>
                  </a:lnTo>
                  <a:lnTo>
                    <a:pt x="314058" y="343268"/>
                  </a:lnTo>
                  <a:lnTo>
                    <a:pt x="381622" y="410832"/>
                  </a:lnTo>
                  <a:lnTo>
                    <a:pt x="357238" y="426453"/>
                  </a:lnTo>
                  <a:lnTo>
                    <a:pt x="331584" y="434200"/>
                  </a:lnTo>
                  <a:lnTo>
                    <a:pt x="304787" y="434200"/>
                  </a:lnTo>
                  <a:lnTo>
                    <a:pt x="243319" y="410197"/>
                  </a:lnTo>
                  <a:lnTo>
                    <a:pt x="186296" y="367906"/>
                  </a:lnTo>
                  <a:lnTo>
                    <a:pt x="137414" y="322440"/>
                  </a:lnTo>
                  <a:lnTo>
                    <a:pt x="88265" y="267576"/>
                  </a:lnTo>
                  <a:lnTo>
                    <a:pt x="56134" y="222999"/>
                  </a:lnTo>
                  <a:lnTo>
                    <a:pt x="33401" y="181978"/>
                  </a:lnTo>
                  <a:lnTo>
                    <a:pt x="23749" y="153289"/>
                  </a:lnTo>
                  <a:lnTo>
                    <a:pt x="25654" y="127381"/>
                  </a:lnTo>
                  <a:lnTo>
                    <a:pt x="39243" y="101600"/>
                  </a:lnTo>
                  <a:lnTo>
                    <a:pt x="100965" y="31242"/>
                  </a:lnTo>
                  <a:lnTo>
                    <a:pt x="178930" y="109220"/>
                  </a:lnTo>
                  <a:lnTo>
                    <a:pt x="158102" y="130048"/>
                  </a:lnTo>
                  <a:lnTo>
                    <a:pt x="158102" y="140462"/>
                  </a:lnTo>
                  <a:lnTo>
                    <a:pt x="168516" y="150749"/>
                  </a:lnTo>
                  <a:lnTo>
                    <a:pt x="178930" y="150749"/>
                  </a:lnTo>
                  <a:lnTo>
                    <a:pt x="184137" y="145669"/>
                  </a:lnTo>
                  <a:lnTo>
                    <a:pt x="204965" y="119634"/>
                  </a:lnTo>
                  <a:lnTo>
                    <a:pt x="210045" y="114427"/>
                  </a:lnTo>
                  <a:lnTo>
                    <a:pt x="210045" y="104013"/>
                  </a:lnTo>
                  <a:lnTo>
                    <a:pt x="106172" y="0"/>
                  </a:lnTo>
                  <a:lnTo>
                    <a:pt x="95758" y="0"/>
                  </a:lnTo>
                  <a:lnTo>
                    <a:pt x="43815" y="52070"/>
                  </a:lnTo>
                  <a:lnTo>
                    <a:pt x="15621" y="89281"/>
                  </a:lnTo>
                  <a:lnTo>
                    <a:pt x="1016" y="124206"/>
                  </a:lnTo>
                  <a:lnTo>
                    <a:pt x="0" y="157988"/>
                  </a:lnTo>
                  <a:lnTo>
                    <a:pt x="12700" y="192392"/>
                  </a:lnTo>
                  <a:lnTo>
                    <a:pt x="18034" y="208648"/>
                  </a:lnTo>
                  <a:lnTo>
                    <a:pt x="69596" y="285991"/>
                  </a:lnTo>
                  <a:lnTo>
                    <a:pt x="121793" y="343268"/>
                  </a:lnTo>
                  <a:lnTo>
                    <a:pt x="179565" y="395338"/>
                  </a:lnTo>
                  <a:lnTo>
                    <a:pt x="225666" y="428993"/>
                  </a:lnTo>
                  <a:lnTo>
                    <a:pt x="267195" y="452361"/>
                  </a:lnTo>
                  <a:lnTo>
                    <a:pt x="314058" y="462775"/>
                  </a:lnTo>
                  <a:lnTo>
                    <a:pt x="337426" y="459981"/>
                  </a:lnTo>
                  <a:lnTo>
                    <a:pt x="360794" y="451726"/>
                  </a:lnTo>
                  <a:lnTo>
                    <a:pt x="384162" y="438645"/>
                  </a:lnTo>
                  <a:lnTo>
                    <a:pt x="407530" y="421246"/>
                  </a:lnTo>
                  <a:lnTo>
                    <a:pt x="412737" y="416039"/>
                  </a:lnTo>
                  <a:lnTo>
                    <a:pt x="412737" y="405625"/>
                  </a:lnTo>
                  <a:close/>
                </a:path>
                <a:path w="464820" h="462914">
                  <a:moveTo>
                    <a:pt x="464680" y="358762"/>
                  </a:moveTo>
                  <a:lnTo>
                    <a:pt x="459473" y="353555"/>
                  </a:lnTo>
                  <a:lnTo>
                    <a:pt x="360794" y="259956"/>
                  </a:lnTo>
                  <a:lnTo>
                    <a:pt x="355587" y="254749"/>
                  </a:lnTo>
                  <a:lnTo>
                    <a:pt x="345173" y="254749"/>
                  </a:lnTo>
                  <a:lnTo>
                    <a:pt x="345173" y="259956"/>
                  </a:lnTo>
                  <a:lnTo>
                    <a:pt x="293230" y="306819"/>
                  </a:lnTo>
                  <a:lnTo>
                    <a:pt x="276974" y="315074"/>
                  </a:lnTo>
                  <a:lnTo>
                    <a:pt x="252971" y="314566"/>
                  </a:lnTo>
                  <a:lnTo>
                    <a:pt x="223126" y="302374"/>
                  </a:lnTo>
                  <a:lnTo>
                    <a:pt x="189344" y="275577"/>
                  </a:lnTo>
                  <a:lnTo>
                    <a:pt x="161785" y="241668"/>
                  </a:lnTo>
                  <a:lnTo>
                    <a:pt x="148450" y="211188"/>
                  </a:lnTo>
                  <a:lnTo>
                    <a:pt x="147688" y="185661"/>
                  </a:lnTo>
                  <a:lnTo>
                    <a:pt x="158102" y="166370"/>
                  </a:lnTo>
                  <a:lnTo>
                    <a:pt x="163309" y="161163"/>
                  </a:lnTo>
                  <a:lnTo>
                    <a:pt x="163309" y="150749"/>
                  </a:lnTo>
                  <a:lnTo>
                    <a:pt x="158102" y="145669"/>
                  </a:lnTo>
                  <a:lnTo>
                    <a:pt x="85344" y="77978"/>
                  </a:lnTo>
                  <a:lnTo>
                    <a:pt x="80264" y="72771"/>
                  </a:lnTo>
                  <a:lnTo>
                    <a:pt x="69850" y="72771"/>
                  </a:lnTo>
                  <a:lnTo>
                    <a:pt x="59436" y="83185"/>
                  </a:lnTo>
                  <a:lnTo>
                    <a:pt x="59436" y="93599"/>
                  </a:lnTo>
                  <a:lnTo>
                    <a:pt x="127000" y="161163"/>
                  </a:lnTo>
                  <a:lnTo>
                    <a:pt x="118872" y="185280"/>
                  </a:lnTo>
                  <a:lnTo>
                    <a:pt x="135763" y="254749"/>
                  </a:lnTo>
                  <a:lnTo>
                    <a:pt x="168516" y="296405"/>
                  </a:lnTo>
                  <a:lnTo>
                    <a:pt x="213220" y="331330"/>
                  </a:lnTo>
                  <a:lnTo>
                    <a:pt x="252971" y="345173"/>
                  </a:lnTo>
                  <a:lnTo>
                    <a:pt x="286880" y="342506"/>
                  </a:lnTo>
                  <a:lnTo>
                    <a:pt x="314058" y="327647"/>
                  </a:lnTo>
                  <a:lnTo>
                    <a:pt x="350380" y="291198"/>
                  </a:lnTo>
                  <a:lnTo>
                    <a:pt x="428358" y="363969"/>
                  </a:lnTo>
                  <a:lnTo>
                    <a:pt x="412737" y="379590"/>
                  </a:lnTo>
                  <a:lnTo>
                    <a:pt x="412737" y="395211"/>
                  </a:lnTo>
                  <a:lnTo>
                    <a:pt x="417944" y="400418"/>
                  </a:lnTo>
                  <a:lnTo>
                    <a:pt x="428358" y="400418"/>
                  </a:lnTo>
                  <a:lnTo>
                    <a:pt x="459473" y="369176"/>
                  </a:lnTo>
                  <a:lnTo>
                    <a:pt x="464680" y="369176"/>
                  </a:lnTo>
                  <a:lnTo>
                    <a:pt x="464680" y="358762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3FA37E1-EC28-0159-1A89-95154CE3C1BA}"/>
              </a:ext>
            </a:extLst>
          </p:cNvPr>
          <p:cNvSpPr txBox="1"/>
          <p:nvPr/>
        </p:nvSpPr>
        <p:spPr>
          <a:xfrm>
            <a:off x="1310760" y="3963296"/>
            <a:ext cx="965940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112">
              <a:buClr>
                <a:srgbClr val="000000"/>
              </a:buClr>
            </a:pPr>
            <a:r>
              <a:rPr lang="ru-RU" b="1" u="sng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АО «РЭЦ» софинансируется до 80% для МСП и до 50% для крупного бизнеса:  </a:t>
            </a:r>
          </a:p>
          <a:p>
            <a:pPr marL="11112">
              <a:buClr>
                <a:srgbClr val="000000"/>
              </a:buClr>
            </a:pPr>
            <a:r>
              <a:rPr lang="ru-RU" b="1" u="sng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-застройка стенда</a:t>
            </a:r>
          </a:p>
          <a:p>
            <a:pPr marL="11112">
              <a:buClr>
                <a:srgbClr val="000000"/>
              </a:buClr>
            </a:pPr>
            <a:r>
              <a:rPr lang="ru-RU" b="1" u="sng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-доставка выставочного оборудования </a:t>
            </a:r>
          </a:p>
          <a:p>
            <a:pPr marL="11112" algn="ctr">
              <a:buClr>
                <a:srgbClr val="000000"/>
              </a:buClr>
            </a:pPr>
            <a:endParaRPr lang="ru-RU" u="sng" spc="-1" dirty="0"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  <a:p>
            <a:pPr marL="11112" defTabSz="914400">
              <a:lnSpc>
                <a:spcPct val="100000"/>
              </a:lnSpc>
              <a:buClr>
                <a:srgbClr val="000000"/>
              </a:buClr>
            </a:pPr>
            <a:r>
              <a:rPr lang="ru-RU" sz="1800" b="0" u="sng" strike="noStrike" spc="-1" dirty="0"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Расходы по перелету, проживанию и питанию, </a:t>
            </a:r>
            <a:endParaRPr lang="ru-RU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8900" indent="-77788" defTabSz="914400">
              <a:lnSpc>
                <a:spcPct val="100000"/>
              </a:lnSpc>
            </a:pPr>
            <a:r>
              <a:rPr lang="ru-RU" sz="1800" b="0" u="sng" strike="noStrike" spc="-1" dirty="0"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визовому обеспечению участники несут самостоятельно</a:t>
            </a:r>
            <a:endParaRPr lang="ru-RU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09F84-2DD1-05D0-4FBA-AE24C7490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Прямоугольник 2">
            <a:extLst>
              <a:ext uri="{FF2B5EF4-FFF2-40B4-BE49-F238E27FC236}">
                <a16:creationId xmlns:a16="http://schemas.microsoft.com/office/drawing/2014/main" id="{A47524F7-5B7B-E178-1516-D137C0034376}"/>
              </a:ext>
            </a:extLst>
          </p:cNvPr>
          <p:cNvSpPr/>
          <p:nvPr/>
        </p:nvSpPr>
        <p:spPr>
          <a:xfrm>
            <a:off x="214208" y="2132692"/>
            <a:ext cx="5177880" cy="23068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lvl="1" algn="ctr">
              <a:buFont typeface="Wingdings" panose="05000000000000000000" pitchFamily="2" charset="2"/>
              <a:buChar char="ü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поиск и подбор иностранного покупателя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сопровождение переговорного процесса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формирование/актуализация коммерческого предложения</a:t>
            </a:r>
          </a:p>
          <a:p>
            <a:pPr lvl="0" algn="ctr">
              <a:buFont typeface="Wingdings" panose="05000000000000000000" pitchFamily="2" charset="2"/>
              <a:buChar char="ü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перевод презентационных материалов на иностранный язык</a:t>
            </a:r>
          </a:p>
          <a:p>
            <a:pPr lvl="0" algn="ctr">
              <a:buFont typeface="Wingdings" panose="05000000000000000000" pitchFamily="2" charset="2"/>
              <a:buChar char="ü"/>
            </a:pP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Страны поиска ЦПЭ: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по запросу</a:t>
            </a:r>
          </a:p>
          <a:p>
            <a:pPr lvl="0" algn="ctr">
              <a:buFont typeface="Wingdings" panose="05000000000000000000" pitchFamily="2" charset="2"/>
              <a:buChar char="ü"/>
            </a:pP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97" name="Группа 18">
            <a:extLst>
              <a:ext uri="{FF2B5EF4-FFF2-40B4-BE49-F238E27FC236}">
                <a16:creationId xmlns:a16="http://schemas.microsoft.com/office/drawing/2014/main" id="{21FB8A9D-EE00-EA50-C52A-E339DBBDD6A9}"/>
              </a:ext>
            </a:extLst>
          </p:cNvPr>
          <p:cNvGrpSpPr/>
          <p:nvPr/>
        </p:nvGrpSpPr>
        <p:grpSpPr>
          <a:xfrm>
            <a:off x="165960" y="234360"/>
            <a:ext cx="4136400" cy="470880"/>
            <a:chOff x="165960" y="234360"/>
            <a:chExt cx="4136400" cy="470880"/>
          </a:xfrm>
        </p:grpSpPr>
        <p:sp>
          <p:nvSpPr>
            <p:cNvPr id="298" name="Параллелограмм 17">
              <a:extLst>
                <a:ext uri="{FF2B5EF4-FFF2-40B4-BE49-F238E27FC236}">
                  <a16:creationId xmlns:a16="http://schemas.microsoft.com/office/drawing/2014/main" id="{C9BA6F90-59D9-7F52-CA94-B1CEC2888044}"/>
                </a:ext>
              </a:extLst>
            </p:cNvPr>
            <p:cNvSpPr/>
            <p:nvPr/>
          </p:nvSpPr>
          <p:spPr>
            <a:xfrm>
              <a:off x="997560" y="234360"/>
              <a:ext cx="330480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299" name="Прямоугольник 23">
              <a:extLst>
                <a:ext uri="{FF2B5EF4-FFF2-40B4-BE49-F238E27FC236}">
                  <a16:creationId xmlns:a16="http://schemas.microsoft.com/office/drawing/2014/main" id="{2431DFB7-4394-6CB2-60DA-A1977A0AEF69}"/>
                </a:ext>
              </a:extLst>
            </p:cNvPr>
            <p:cNvSpPr/>
            <p:nvPr/>
          </p:nvSpPr>
          <p:spPr>
            <a:xfrm>
              <a:off x="1310760" y="297360"/>
              <a:ext cx="290304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800" b="1" strike="noStrike" cap="all" spc="-1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0" name="Параллелограмм 18">
              <a:extLst>
                <a:ext uri="{FF2B5EF4-FFF2-40B4-BE49-F238E27FC236}">
                  <a16:creationId xmlns:a16="http://schemas.microsoft.com/office/drawing/2014/main" id="{5783C2E4-1859-F2D4-E290-10441F475CFE}"/>
                </a:ext>
              </a:extLst>
            </p:cNvPr>
            <p:cNvSpPr/>
            <p:nvPr/>
          </p:nvSpPr>
          <p:spPr>
            <a:xfrm>
              <a:off x="165960" y="234360"/>
              <a:ext cx="77976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301" name="Прямоугольник 64">
              <a:extLst>
                <a:ext uri="{FF2B5EF4-FFF2-40B4-BE49-F238E27FC236}">
                  <a16:creationId xmlns:a16="http://schemas.microsoft.com/office/drawing/2014/main" id="{0A8CDFAE-C32A-4EAE-660A-C616D5B634A0}"/>
                </a:ext>
              </a:extLst>
            </p:cNvPr>
            <p:cNvSpPr/>
            <p:nvPr/>
          </p:nvSpPr>
          <p:spPr>
            <a:xfrm>
              <a:off x="339120" y="271800"/>
              <a:ext cx="538560" cy="39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20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302" name="Прямоугольник 106">
            <a:extLst>
              <a:ext uri="{FF2B5EF4-FFF2-40B4-BE49-F238E27FC236}">
                <a16:creationId xmlns:a16="http://schemas.microsoft.com/office/drawing/2014/main" id="{C9E694F8-2C6B-51D4-58F9-37994F4428B2}"/>
              </a:ext>
            </a:extLst>
          </p:cNvPr>
          <p:cNvSpPr/>
          <p:nvPr/>
        </p:nvSpPr>
        <p:spPr>
          <a:xfrm>
            <a:off x="4169520" y="198360"/>
            <a:ext cx="72993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Arial Black"/>
                <a:ea typeface="Arial"/>
              </a:rPr>
              <a:t>ДЛЯ</a:t>
            </a:r>
            <a:r>
              <a:rPr lang="ru-RU" sz="1800" b="1" strike="noStrike" spc="-160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ЭКСПОРТНО</a:t>
            </a:r>
            <a:r>
              <a:rPr lang="ru-RU" sz="1800" b="1" strike="noStrike" spc="-197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5">
                <a:solidFill>
                  <a:srgbClr val="C00000"/>
                </a:solidFill>
                <a:latin typeface="Arial Black"/>
                <a:ea typeface="Arial"/>
              </a:rPr>
              <a:t>ОРИЕНТИРОВАННЫХ </a:t>
            </a:r>
            <a:r>
              <a:rPr lang="ru-RU" sz="1800" b="1" strike="noStrike" spc="-1104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ПРЕДПРИЯТИЙ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 ОТ АО «РОССИЙСКИЙ ЭКСПОРТНЫЙ ЦЕНТР»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03" name="Группа 37">
            <a:extLst>
              <a:ext uri="{FF2B5EF4-FFF2-40B4-BE49-F238E27FC236}">
                <a16:creationId xmlns:a16="http://schemas.microsoft.com/office/drawing/2014/main" id="{66757B42-1535-6F92-AB10-9E9983546E8E}"/>
              </a:ext>
            </a:extLst>
          </p:cNvPr>
          <p:cNvGrpSpPr/>
          <p:nvPr/>
        </p:nvGrpSpPr>
        <p:grpSpPr>
          <a:xfrm>
            <a:off x="311760" y="4858560"/>
            <a:ext cx="5370120" cy="1637640"/>
            <a:chOff x="311760" y="4858560"/>
            <a:chExt cx="5370120" cy="1637640"/>
          </a:xfrm>
        </p:grpSpPr>
        <p:sp>
          <p:nvSpPr>
            <p:cNvPr id="304" name="TextBox 17">
              <a:extLst>
                <a:ext uri="{FF2B5EF4-FFF2-40B4-BE49-F238E27FC236}">
                  <a16:creationId xmlns:a16="http://schemas.microsoft.com/office/drawing/2014/main" id="{79DD838B-DF36-59BA-DBE9-156BCE4ADEDD}"/>
                </a:ext>
              </a:extLst>
            </p:cNvPr>
            <p:cNvSpPr/>
            <p:nvPr/>
          </p:nvSpPr>
          <p:spPr>
            <a:xfrm>
              <a:off x="366120" y="4858560"/>
              <a:ext cx="5302440" cy="36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05" name="Блок-схема: альтернативный процесс 7">
              <a:extLst>
                <a:ext uri="{FF2B5EF4-FFF2-40B4-BE49-F238E27FC236}">
                  <a16:creationId xmlns:a16="http://schemas.microsoft.com/office/drawing/2014/main" id="{EB1FF944-6FE2-4126-B85A-D1FE77E50254}"/>
                </a:ext>
              </a:extLst>
            </p:cNvPr>
            <p:cNvSpPr/>
            <p:nvPr/>
          </p:nvSpPr>
          <p:spPr>
            <a:xfrm>
              <a:off x="1257480" y="5106240"/>
              <a:ext cx="197640" cy="38196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06" name="Прямоугольник 107">
              <a:extLst>
                <a:ext uri="{FF2B5EF4-FFF2-40B4-BE49-F238E27FC236}">
                  <a16:creationId xmlns:a16="http://schemas.microsoft.com/office/drawing/2014/main" id="{736A871F-6F59-3E6D-3B69-9E22E948E610}"/>
                </a:ext>
              </a:extLst>
            </p:cNvPr>
            <p:cNvSpPr/>
            <p:nvPr/>
          </p:nvSpPr>
          <p:spPr>
            <a:xfrm>
              <a:off x="1977120" y="5121720"/>
              <a:ext cx="180360" cy="36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endParaRPr lang="ru-RU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  <a:ea typeface="Arial"/>
              </a:endParaRPr>
            </a:p>
          </p:txBody>
        </p:sp>
        <p:sp>
          <p:nvSpPr>
            <p:cNvPr id="307" name="Прямоугольник 108">
              <a:extLst>
                <a:ext uri="{FF2B5EF4-FFF2-40B4-BE49-F238E27FC236}">
                  <a16:creationId xmlns:a16="http://schemas.microsoft.com/office/drawing/2014/main" id="{BA946318-BA2A-A257-6B55-36428F38ACCD}"/>
                </a:ext>
              </a:extLst>
            </p:cNvPr>
            <p:cNvSpPr/>
            <p:nvPr/>
          </p:nvSpPr>
          <p:spPr>
            <a:xfrm>
              <a:off x="396000" y="5668920"/>
              <a:ext cx="5285880" cy="579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32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08" name="Прямоугольник 109">
              <a:extLst>
                <a:ext uri="{FF2B5EF4-FFF2-40B4-BE49-F238E27FC236}">
                  <a16:creationId xmlns:a16="http://schemas.microsoft.com/office/drawing/2014/main" id="{E0D68B95-5A33-9E86-F8F0-79C40F8DDCB3}"/>
                </a:ext>
              </a:extLst>
            </p:cNvPr>
            <p:cNvSpPr/>
            <p:nvPr/>
          </p:nvSpPr>
          <p:spPr>
            <a:xfrm>
              <a:off x="311760" y="6131520"/>
              <a:ext cx="535680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1800" b="0" strike="noStrike" spc="-1">
                  <a:solidFill>
                    <a:schemeClr val="dk1">
                      <a:lumMod val="75000"/>
                      <a:lumOff val="25000"/>
                    </a:schemeClr>
                  </a:solidFill>
                  <a:latin typeface="Calibri"/>
                  <a:ea typeface="Arial"/>
                </a:rPr>
                <a:t> 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09" name="TextBox 18">
            <a:extLst>
              <a:ext uri="{FF2B5EF4-FFF2-40B4-BE49-F238E27FC236}">
                <a16:creationId xmlns:a16="http://schemas.microsoft.com/office/drawing/2014/main" id="{BA3DDF51-5171-AEB2-2CA9-733D6E391658}"/>
              </a:ext>
            </a:extLst>
          </p:cNvPr>
          <p:cNvSpPr/>
          <p:nvPr/>
        </p:nvSpPr>
        <p:spPr>
          <a:xfrm>
            <a:off x="224280" y="4481334"/>
            <a:ext cx="4959360" cy="13219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600" b="1" strike="noStrike" spc="-1" dirty="0">
                <a:solidFill>
                  <a:schemeClr val="dk1"/>
                </a:solidFill>
                <a:latin typeface="Calibri"/>
                <a:ea typeface="Arial"/>
              </a:rPr>
              <a:t>Страны поиска АО РЭЦ </a:t>
            </a:r>
            <a:r>
              <a:rPr lang="ru-RU" sz="16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(16 стран): </a:t>
            </a:r>
            <a:r>
              <a:rPr lang="ru-RU" sz="1600" b="0" i="1" strike="noStrike" spc="-1" dirty="0">
                <a:solidFill>
                  <a:schemeClr val="dk1"/>
                </a:solidFill>
                <a:latin typeface="Calibri"/>
                <a:ea typeface="Arial"/>
              </a:rPr>
              <a:t>Азербайджан, Армения, Белоруссия, Вьетнам, Египет, </a:t>
            </a: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600" b="0" i="1" strike="noStrike" spc="-1" dirty="0">
                <a:solidFill>
                  <a:schemeClr val="dk1"/>
                </a:solidFill>
                <a:latin typeface="Calibri"/>
                <a:ea typeface="Arial"/>
              </a:rPr>
              <a:t>Индия, Иран, Казахстан, Киргизия, Китай, </a:t>
            </a: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600" b="0" i="1" strike="noStrike" spc="-1" dirty="0">
                <a:solidFill>
                  <a:schemeClr val="dk1"/>
                </a:solidFill>
                <a:latin typeface="Calibri"/>
                <a:ea typeface="Arial"/>
              </a:rPr>
              <a:t>ОАЭ, Саудовская Аравия, Таджикистан, </a:t>
            </a: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600" b="0" i="1" strike="noStrike" spc="-1" dirty="0">
                <a:solidFill>
                  <a:schemeClr val="dk1"/>
                </a:solidFill>
                <a:latin typeface="Calibri"/>
                <a:ea typeface="Arial"/>
              </a:rPr>
              <a:t>Таиланд, Турция, Узбекистан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10" name="Группа 45">
            <a:extLst>
              <a:ext uri="{FF2B5EF4-FFF2-40B4-BE49-F238E27FC236}">
                <a16:creationId xmlns:a16="http://schemas.microsoft.com/office/drawing/2014/main" id="{EB3EEBD2-6D04-A3D4-21C7-114EA1CCFEE1}"/>
              </a:ext>
            </a:extLst>
          </p:cNvPr>
          <p:cNvGrpSpPr/>
          <p:nvPr/>
        </p:nvGrpSpPr>
        <p:grpSpPr>
          <a:xfrm>
            <a:off x="224280" y="762840"/>
            <a:ext cx="5321520" cy="1005120"/>
            <a:chOff x="224280" y="762840"/>
            <a:chExt cx="5321520" cy="1005120"/>
          </a:xfrm>
        </p:grpSpPr>
        <p:sp>
          <p:nvSpPr>
            <p:cNvPr id="311" name="Скругленный прямоугольник 31">
              <a:extLst>
                <a:ext uri="{FF2B5EF4-FFF2-40B4-BE49-F238E27FC236}">
                  <a16:creationId xmlns:a16="http://schemas.microsoft.com/office/drawing/2014/main" id="{45336A98-3ABD-97F0-EEBE-F9708F9CD52F}"/>
                </a:ext>
              </a:extLst>
            </p:cNvPr>
            <p:cNvSpPr/>
            <p:nvPr/>
          </p:nvSpPr>
          <p:spPr>
            <a:xfrm>
              <a:off x="224280" y="936360"/>
              <a:ext cx="4653360" cy="83160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312" name="Группа 47">
              <a:extLst>
                <a:ext uri="{FF2B5EF4-FFF2-40B4-BE49-F238E27FC236}">
                  <a16:creationId xmlns:a16="http://schemas.microsoft.com/office/drawing/2014/main" id="{7F1421D6-295D-598C-4E27-EC13926E4549}"/>
                </a:ext>
              </a:extLst>
            </p:cNvPr>
            <p:cNvGrpSpPr/>
            <p:nvPr/>
          </p:nvGrpSpPr>
          <p:grpSpPr>
            <a:xfrm>
              <a:off x="3189600" y="762840"/>
              <a:ext cx="2356200" cy="708120"/>
              <a:chOff x="3189600" y="762840"/>
              <a:chExt cx="2356200" cy="708120"/>
            </a:xfrm>
          </p:grpSpPr>
          <p:sp>
            <p:nvSpPr>
              <p:cNvPr id="313" name="Скругленный прямоугольник 33">
                <a:extLst>
                  <a:ext uri="{FF2B5EF4-FFF2-40B4-BE49-F238E27FC236}">
                    <a16:creationId xmlns:a16="http://schemas.microsoft.com/office/drawing/2014/main" id="{18CCE69F-046B-3E8E-0F53-211591F56E43}"/>
                  </a:ext>
                </a:extLst>
              </p:cNvPr>
              <p:cNvSpPr/>
              <p:nvPr/>
            </p:nvSpPr>
            <p:spPr>
              <a:xfrm>
                <a:off x="3470400" y="776880"/>
                <a:ext cx="1737000" cy="641160"/>
              </a:xfrm>
              <a:prstGeom prst="flowChartAlternateProcess">
                <a:avLst/>
              </a:prstGeom>
              <a:solidFill>
                <a:srgbClr val="E04D39"/>
              </a:solidFill>
              <a:ln w="57240">
                <a:solidFill>
                  <a:srgbClr val="E04D3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ru-RU" sz="1600" b="0" strike="noStrike" spc="-1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314" name="Прямоугольник 110">
                <a:extLst>
                  <a:ext uri="{FF2B5EF4-FFF2-40B4-BE49-F238E27FC236}">
                    <a16:creationId xmlns:a16="http://schemas.microsoft.com/office/drawing/2014/main" id="{E92E85D4-515E-9562-F82E-731E2966E6A8}"/>
                  </a:ext>
                </a:extLst>
              </p:cNvPr>
              <p:cNvSpPr/>
              <p:nvPr/>
            </p:nvSpPr>
            <p:spPr>
              <a:xfrm>
                <a:off x="3189600" y="762840"/>
                <a:ext cx="2356200" cy="708120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800" b="1" strike="noStrike" spc="-1" dirty="0">
                    <a:solidFill>
                      <a:schemeClr val="lt1"/>
                    </a:solidFill>
                    <a:latin typeface="Calibri"/>
                    <a:ea typeface="Arial"/>
                  </a:rPr>
                  <a:t>МСП + крупный бизнес</a:t>
                </a:r>
                <a:endParaRPr lang="ru-RU" sz="1800" b="0" strike="noStrike" spc="-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315" name="Прямоугольник 111">
            <a:extLst>
              <a:ext uri="{FF2B5EF4-FFF2-40B4-BE49-F238E27FC236}">
                <a16:creationId xmlns:a16="http://schemas.microsoft.com/office/drawing/2014/main" id="{0AC8244D-E24B-E2FA-7A5B-A1A0FA9595B9}"/>
              </a:ext>
            </a:extLst>
          </p:cNvPr>
          <p:cNvSpPr/>
          <p:nvPr/>
        </p:nvSpPr>
        <p:spPr>
          <a:xfrm>
            <a:off x="1367640" y="1171440"/>
            <a:ext cx="21250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60">
                <a:solidFill>
                  <a:srgbClr val="1D1D1B"/>
                </a:solidFill>
                <a:latin typeface="Calibri"/>
                <a:ea typeface="Arial"/>
              </a:rPr>
              <a:t>ПОИСК ПОКУПАТЕЛЯ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16" name="Группа 49">
            <a:extLst>
              <a:ext uri="{FF2B5EF4-FFF2-40B4-BE49-F238E27FC236}">
                <a16:creationId xmlns:a16="http://schemas.microsoft.com/office/drawing/2014/main" id="{502EF87F-6770-9C4E-17F6-520994A1543A}"/>
              </a:ext>
            </a:extLst>
          </p:cNvPr>
          <p:cNvGrpSpPr/>
          <p:nvPr/>
        </p:nvGrpSpPr>
        <p:grpSpPr>
          <a:xfrm>
            <a:off x="6536160" y="724680"/>
            <a:ext cx="5362402" cy="1111680"/>
            <a:chOff x="6536160" y="724680"/>
            <a:chExt cx="5362402" cy="1111680"/>
          </a:xfrm>
        </p:grpSpPr>
        <p:sp>
          <p:nvSpPr>
            <p:cNvPr id="317" name="Скругленный прямоугольник 34">
              <a:extLst>
                <a:ext uri="{FF2B5EF4-FFF2-40B4-BE49-F238E27FC236}">
                  <a16:creationId xmlns:a16="http://schemas.microsoft.com/office/drawing/2014/main" id="{B6212F43-328C-8D12-F05B-5BC53CB33C2F}"/>
                </a:ext>
              </a:extLst>
            </p:cNvPr>
            <p:cNvSpPr/>
            <p:nvPr/>
          </p:nvSpPr>
          <p:spPr>
            <a:xfrm>
              <a:off x="6536160" y="1047600"/>
              <a:ext cx="4653360" cy="78876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318" name="Группа 50">
              <a:extLst>
                <a:ext uri="{FF2B5EF4-FFF2-40B4-BE49-F238E27FC236}">
                  <a16:creationId xmlns:a16="http://schemas.microsoft.com/office/drawing/2014/main" id="{85F16915-2D90-F0C6-2E60-9B254D69B71E}"/>
                </a:ext>
              </a:extLst>
            </p:cNvPr>
            <p:cNvGrpSpPr/>
            <p:nvPr/>
          </p:nvGrpSpPr>
          <p:grpSpPr>
            <a:xfrm>
              <a:off x="9542362" y="724680"/>
              <a:ext cx="2356200" cy="608040"/>
              <a:chOff x="9542362" y="724680"/>
              <a:chExt cx="2356200" cy="608040"/>
            </a:xfrm>
          </p:grpSpPr>
          <p:sp>
            <p:nvSpPr>
              <p:cNvPr id="319" name="Скругленный прямоугольник 35">
                <a:extLst>
                  <a:ext uri="{FF2B5EF4-FFF2-40B4-BE49-F238E27FC236}">
                    <a16:creationId xmlns:a16="http://schemas.microsoft.com/office/drawing/2014/main" id="{E66EF1D9-BB7B-1001-4022-E01197C24CB2}"/>
                  </a:ext>
                </a:extLst>
              </p:cNvPr>
              <p:cNvSpPr/>
              <p:nvPr/>
            </p:nvSpPr>
            <p:spPr>
              <a:xfrm>
                <a:off x="9777960" y="724680"/>
                <a:ext cx="1737000" cy="608040"/>
              </a:xfrm>
              <a:prstGeom prst="flowChartAlternateProcess">
                <a:avLst/>
              </a:prstGeom>
              <a:solidFill>
                <a:srgbClr val="E04D39"/>
              </a:solidFill>
              <a:ln w="57240">
                <a:solidFill>
                  <a:srgbClr val="E04D3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ru-RU" sz="1600" b="0" strike="noStrike" spc="-1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320" name="Прямоугольник 112">
                <a:extLst>
                  <a:ext uri="{FF2B5EF4-FFF2-40B4-BE49-F238E27FC236}">
                    <a16:creationId xmlns:a16="http://schemas.microsoft.com/office/drawing/2014/main" id="{D8F9F942-90DF-93E7-B7FF-521D5452B10C}"/>
                  </a:ext>
                </a:extLst>
              </p:cNvPr>
              <p:cNvSpPr/>
              <p:nvPr/>
            </p:nvSpPr>
            <p:spPr>
              <a:xfrm>
                <a:off x="9542362" y="828887"/>
                <a:ext cx="2356200" cy="407014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800" b="1" strike="noStrike" spc="-1" dirty="0">
                    <a:solidFill>
                      <a:schemeClr val="lt1"/>
                    </a:solidFill>
                    <a:latin typeface="Calibri"/>
                    <a:ea typeface="Arial"/>
                  </a:rPr>
                  <a:t>МСП</a:t>
                </a:r>
                <a:endParaRPr lang="ru-RU" sz="1800" b="0" strike="noStrike" spc="-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321" name="Прямоугольник 113">
            <a:extLst>
              <a:ext uri="{FF2B5EF4-FFF2-40B4-BE49-F238E27FC236}">
                <a16:creationId xmlns:a16="http://schemas.microsoft.com/office/drawing/2014/main" id="{121A8AA7-09AA-A17F-F32D-CDB776DBB285}"/>
              </a:ext>
            </a:extLst>
          </p:cNvPr>
          <p:cNvSpPr/>
          <p:nvPr/>
        </p:nvSpPr>
        <p:spPr>
          <a:xfrm>
            <a:off x="6671946" y="1312581"/>
            <a:ext cx="4482294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60" dirty="0">
                <a:solidFill>
                  <a:srgbClr val="1D1D1B"/>
                </a:solidFill>
                <a:latin typeface="Calibri"/>
                <a:ea typeface="Arial"/>
              </a:rPr>
              <a:t>СОПРОВОЖДЕНИЕ ЭКСПОРТНОГО КОНТРАКТА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Прямоугольник 114">
            <a:extLst>
              <a:ext uri="{FF2B5EF4-FFF2-40B4-BE49-F238E27FC236}">
                <a16:creationId xmlns:a16="http://schemas.microsoft.com/office/drawing/2014/main" id="{61C98F5F-378F-8681-AC6F-5704DE335EE0}"/>
              </a:ext>
            </a:extLst>
          </p:cNvPr>
          <p:cNvSpPr/>
          <p:nvPr/>
        </p:nvSpPr>
        <p:spPr>
          <a:xfrm>
            <a:off x="5394960" y="1852560"/>
            <a:ext cx="6661800" cy="28608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eaLnBrk="1" hangingPunct="1">
              <a:buFont typeface="Wingdings" panose="05000000000000000000" pitchFamily="2" charset="2"/>
              <a:buChar char="ü"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Char char="ü"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Char char="ü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Подготовка проекта/ правовая экспертиза экспортного контракта</a:t>
            </a:r>
          </a:p>
          <a:p>
            <a:pPr algn="ctr" eaLnBrk="1" hangingPunct="1">
              <a:buFont typeface="Wingdings" panose="05000000000000000000" pitchFamily="2" charset="2"/>
              <a:buChar char="ü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консультирование по вопросам налогообложения и соблюдения валютного регулирования и валютного контроля;</a:t>
            </a:r>
          </a:p>
          <a:p>
            <a:pPr algn="ctr" eaLnBrk="1" hangingPunct="1">
              <a:buFont typeface="Wingdings" panose="05000000000000000000" pitchFamily="2" charset="2"/>
              <a:buChar char="ü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подготовка документов для прохождения таможенных процедур;</a:t>
            </a:r>
          </a:p>
          <a:p>
            <a:pPr algn="ctr" eaLnBrk="1" hangingPunct="1">
              <a:buFont typeface="Wingdings" panose="05000000000000000000" pitchFamily="2" charset="2"/>
              <a:buChar char="ü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перевод текста экспортного контракта на язык иностранного покупателя</a:t>
            </a:r>
          </a:p>
        </p:txBody>
      </p:sp>
      <p:sp>
        <p:nvSpPr>
          <p:cNvPr id="323" name="Скругленный прямоугольник 36">
            <a:extLst>
              <a:ext uri="{FF2B5EF4-FFF2-40B4-BE49-F238E27FC236}">
                <a16:creationId xmlns:a16="http://schemas.microsoft.com/office/drawing/2014/main" id="{1CC8AEBE-7E36-271B-FB08-751DE3BC3A89}"/>
              </a:ext>
            </a:extLst>
          </p:cNvPr>
          <p:cNvSpPr/>
          <p:nvPr/>
        </p:nvSpPr>
        <p:spPr>
          <a:xfrm>
            <a:off x="546480" y="6177240"/>
            <a:ext cx="11516400" cy="463320"/>
          </a:xfrm>
          <a:prstGeom prst="roundRect">
            <a:avLst>
              <a:gd name="adj" fmla="val 16667"/>
            </a:avLst>
          </a:prstGeom>
          <a:noFill/>
          <a:ln w="0">
            <a:solidFill>
              <a:srgbClr val="E04D3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1560" tIns="16560" rIns="61560" bIns="1656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324" name="object 46">
            <a:extLst>
              <a:ext uri="{FF2B5EF4-FFF2-40B4-BE49-F238E27FC236}">
                <a16:creationId xmlns:a16="http://schemas.microsoft.com/office/drawing/2014/main" id="{5956782A-4E77-4B7F-A02A-F62D7DCDD0A6}"/>
              </a:ext>
            </a:extLst>
          </p:cNvPr>
          <p:cNvSpPr/>
          <p:nvPr/>
        </p:nvSpPr>
        <p:spPr>
          <a:xfrm>
            <a:off x="902880" y="6250320"/>
            <a:ext cx="11129760" cy="46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560" rIns="0" bIns="0" anchor="t">
            <a:spAutoFit/>
          </a:bodyPr>
          <a:lstStyle/>
          <a:p>
            <a:pPr marL="7560" defTabSz="554400">
              <a:lnSpc>
                <a:spcPct val="100000"/>
              </a:lnSpc>
              <a:spcBef>
                <a:spcPts val="62"/>
              </a:spcBef>
              <a:tabLst>
                <a:tab pos="2858760" algn="l"/>
              </a:tabLst>
            </a:pPr>
            <a:r>
              <a:rPr lang="ru-RU" sz="1800" b="1" strike="noStrike" spc="-4">
                <a:solidFill>
                  <a:srgbClr val="672E17"/>
                </a:solidFill>
                <a:latin typeface="Calibri"/>
                <a:ea typeface="Arial"/>
              </a:rPr>
              <a:t> +7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 (843) 524 90 90                  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INF</a:t>
            </a:r>
            <a:r>
              <a:rPr lang="ru-RU" sz="1800" b="1" u="sng" strike="noStrike" spc="-4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O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@FPP</a:t>
            </a:r>
            <a:r>
              <a:rPr lang="ru-RU" sz="1800" b="1" u="sng" strike="noStrike" spc="-55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R</a:t>
            </a:r>
            <a:r>
              <a:rPr lang="ru-RU" sz="1800" b="1" u="sng" strike="noStrike" spc="-126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T</a:t>
            </a:r>
            <a:r>
              <a:rPr lang="ru-RU" sz="1800" b="1" u="sng" strike="noStrike" spc="-4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.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RU</a:t>
            </a:r>
            <a:r>
              <a:rPr lang="ru-RU" sz="1800" b="1" strike="noStrike" spc="-1">
                <a:solidFill>
                  <a:srgbClr val="0070C0"/>
                </a:solidFill>
                <a:latin typeface="Calibri"/>
                <a:ea typeface="Arial"/>
              </a:rPr>
              <a:t>   </a:t>
            </a:r>
            <a:r>
              <a:rPr lang="ru-RU" sz="1800" b="1" strike="noStrike" spc="-21">
                <a:solidFill>
                  <a:srgbClr val="672E17"/>
                </a:solidFill>
                <a:latin typeface="Calibri"/>
                <a:ea typeface="Arial"/>
              </a:rPr>
              <a:t>Подать заявку:</a:t>
            </a:r>
            <a:r>
              <a:rPr lang="ru-RU" sz="1800" b="1" strike="noStrike" spc="-1">
                <a:solidFill>
                  <a:srgbClr val="0563C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Платформа Мой экспорт </a:t>
            </a:r>
            <a:r>
              <a:rPr lang="en-US" sz="1800" b="1" strike="noStrike" spc="-1">
                <a:solidFill>
                  <a:srgbClr val="0070C0"/>
                </a:solidFill>
                <a:latin typeface="Calibri"/>
                <a:ea typeface="Arial"/>
              </a:rPr>
              <a:t>myexport.exportcenter.ru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7560" defTabSz="554400">
              <a:lnSpc>
                <a:spcPct val="100000"/>
              </a:lnSpc>
              <a:spcBef>
                <a:spcPts val="14"/>
              </a:spcBef>
              <a:tabLst>
                <a:tab pos="2858760" algn="l"/>
              </a:tabLst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25" name="object 47">
            <a:extLst>
              <a:ext uri="{FF2B5EF4-FFF2-40B4-BE49-F238E27FC236}">
                <a16:creationId xmlns:a16="http://schemas.microsoft.com/office/drawing/2014/main" id="{96F7B1F3-859F-DDC5-6876-697DB2AC14EC}"/>
              </a:ext>
            </a:extLst>
          </p:cNvPr>
          <p:cNvGrpSpPr/>
          <p:nvPr/>
        </p:nvGrpSpPr>
        <p:grpSpPr>
          <a:xfrm>
            <a:off x="590400" y="6250320"/>
            <a:ext cx="308880" cy="308520"/>
            <a:chOff x="590400" y="6250320"/>
            <a:chExt cx="308880" cy="308520"/>
          </a:xfrm>
        </p:grpSpPr>
        <p:pic>
          <p:nvPicPr>
            <p:cNvPr id="326" name="object 48">
              <a:extLst>
                <a:ext uri="{FF2B5EF4-FFF2-40B4-BE49-F238E27FC236}">
                  <a16:creationId xmlns:a16="http://schemas.microsoft.com/office/drawing/2014/main" id="{DC7427CD-04A1-CC41-3FAE-1C983C37AFE8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749160" y="6250320"/>
              <a:ext cx="150120" cy="147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27" name="object 49">
              <a:extLst>
                <a:ext uri="{FF2B5EF4-FFF2-40B4-BE49-F238E27FC236}">
                  <a16:creationId xmlns:a16="http://schemas.microsoft.com/office/drawing/2014/main" id="{77E1503C-FFCA-9403-703A-435802E5AFD2}"/>
                </a:ext>
              </a:extLst>
            </p:cNvPr>
            <p:cNvSpPr/>
            <p:nvPr/>
          </p:nvSpPr>
          <p:spPr>
            <a:xfrm>
              <a:off x="590400" y="6282000"/>
              <a:ext cx="277920" cy="276840"/>
            </a:xfrm>
            <a:custGeom>
              <a:avLst/>
              <a:gdLst>
                <a:gd name="textAreaLeft" fmla="*/ 0 w 277920"/>
                <a:gd name="textAreaRight" fmla="*/ 281880 w 277920"/>
                <a:gd name="textAreaTop" fmla="*/ 0 h 276840"/>
                <a:gd name="textAreaBottom" fmla="*/ 280800 h 276840"/>
              </a:gdLst>
              <a:ahLst/>
              <a:cxnLst/>
              <a:rect l="textAreaLeft" t="textAreaTop" r="textAreaRight" b="textAreaBottom"/>
              <a:pathLst>
                <a:path w="464820" h="462914">
                  <a:moveTo>
                    <a:pt x="412737" y="405625"/>
                  </a:moveTo>
                  <a:lnTo>
                    <a:pt x="407530" y="400418"/>
                  </a:lnTo>
                  <a:lnTo>
                    <a:pt x="339966" y="327647"/>
                  </a:lnTo>
                  <a:lnTo>
                    <a:pt x="334759" y="322440"/>
                  </a:lnTo>
                  <a:lnTo>
                    <a:pt x="324472" y="322440"/>
                  </a:lnTo>
                  <a:lnTo>
                    <a:pt x="314058" y="332854"/>
                  </a:lnTo>
                  <a:lnTo>
                    <a:pt x="314058" y="343268"/>
                  </a:lnTo>
                  <a:lnTo>
                    <a:pt x="381622" y="410832"/>
                  </a:lnTo>
                  <a:lnTo>
                    <a:pt x="357238" y="426453"/>
                  </a:lnTo>
                  <a:lnTo>
                    <a:pt x="331584" y="434200"/>
                  </a:lnTo>
                  <a:lnTo>
                    <a:pt x="304787" y="434200"/>
                  </a:lnTo>
                  <a:lnTo>
                    <a:pt x="243319" y="410197"/>
                  </a:lnTo>
                  <a:lnTo>
                    <a:pt x="186296" y="367906"/>
                  </a:lnTo>
                  <a:lnTo>
                    <a:pt x="137414" y="322440"/>
                  </a:lnTo>
                  <a:lnTo>
                    <a:pt x="88265" y="267576"/>
                  </a:lnTo>
                  <a:lnTo>
                    <a:pt x="56134" y="222999"/>
                  </a:lnTo>
                  <a:lnTo>
                    <a:pt x="33401" y="181978"/>
                  </a:lnTo>
                  <a:lnTo>
                    <a:pt x="23749" y="153289"/>
                  </a:lnTo>
                  <a:lnTo>
                    <a:pt x="25654" y="127381"/>
                  </a:lnTo>
                  <a:lnTo>
                    <a:pt x="39243" y="101600"/>
                  </a:lnTo>
                  <a:lnTo>
                    <a:pt x="100965" y="31242"/>
                  </a:lnTo>
                  <a:lnTo>
                    <a:pt x="178930" y="109220"/>
                  </a:lnTo>
                  <a:lnTo>
                    <a:pt x="158102" y="130048"/>
                  </a:lnTo>
                  <a:lnTo>
                    <a:pt x="158102" y="140462"/>
                  </a:lnTo>
                  <a:lnTo>
                    <a:pt x="168516" y="150749"/>
                  </a:lnTo>
                  <a:lnTo>
                    <a:pt x="178930" y="150749"/>
                  </a:lnTo>
                  <a:lnTo>
                    <a:pt x="184137" y="145669"/>
                  </a:lnTo>
                  <a:lnTo>
                    <a:pt x="204965" y="119634"/>
                  </a:lnTo>
                  <a:lnTo>
                    <a:pt x="210045" y="114427"/>
                  </a:lnTo>
                  <a:lnTo>
                    <a:pt x="210045" y="104013"/>
                  </a:lnTo>
                  <a:lnTo>
                    <a:pt x="106172" y="0"/>
                  </a:lnTo>
                  <a:lnTo>
                    <a:pt x="95758" y="0"/>
                  </a:lnTo>
                  <a:lnTo>
                    <a:pt x="43815" y="52070"/>
                  </a:lnTo>
                  <a:lnTo>
                    <a:pt x="15621" y="89281"/>
                  </a:lnTo>
                  <a:lnTo>
                    <a:pt x="1016" y="124206"/>
                  </a:lnTo>
                  <a:lnTo>
                    <a:pt x="0" y="157988"/>
                  </a:lnTo>
                  <a:lnTo>
                    <a:pt x="12700" y="192392"/>
                  </a:lnTo>
                  <a:lnTo>
                    <a:pt x="18034" y="208648"/>
                  </a:lnTo>
                  <a:lnTo>
                    <a:pt x="69596" y="285991"/>
                  </a:lnTo>
                  <a:lnTo>
                    <a:pt x="121793" y="343268"/>
                  </a:lnTo>
                  <a:lnTo>
                    <a:pt x="179565" y="395338"/>
                  </a:lnTo>
                  <a:lnTo>
                    <a:pt x="225666" y="428993"/>
                  </a:lnTo>
                  <a:lnTo>
                    <a:pt x="267195" y="452361"/>
                  </a:lnTo>
                  <a:lnTo>
                    <a:pt x="314058" y="462775"/>
                  </a:lnTo>
                  <a:lnTo>
                    <a:pt x="337426" y="459981"/>
                  </a:lnTo>
                  <a:lnTo>
                    <a:pt x="360794" y="451726"/>
                  </a:lnTo>
                  <a:lnTo>
                    <a:pt x="384162" y="438645"/>
                  </a:lnTo>
                  <a:lnTo>
                    <a:pt x="407530" y="421246"/>
                  </a:lnTo>
                  <a:lnTo>
                    <a:pt x="412737" y="416039"/>
                  </a:lnTo>
                  <a:lnTo>
                    <a:pt x="412737" y="405625"/>
                  </a:lnTo>
                  <a:close/>
                </a:path>
                <a:path w="464820" h="462914">
                  <a:moveTo>
                    <a:pt x="464680" y="358762"/>
                  </a:moveTo>
                  <a:lnTo>
                    <a:pt x="459473" y="353555"/>
                  </a:lnTo>
                  <a:lnTo>
                    <a:pt x="360794" y="259956"/>
                  </a:lnTo>
                  <a:lnTo>
                    <a:pt x="355587" y="254749"/>
                  </a:lnTo>
                  <a:lnTo>
                    <a:pt x="345173" y="254749"/>
                  </a:lnTo>
                  <a:lnTo>
                    <a:pt x="345173" y="259956"/>
                  </a:lnTo>
                  <a:lnTo>
                    <a:pt x="293230" y="306819"/>
                  </a:lnTo>
                  <a:lnTo>
                    <a:pt x="276974" y="315074"/>
                  </a:lnTo>
                  <a:lnTo>
                    <a:pt x="252971" y="314566"/>
                  </a:lnTo>
                  <a:lnTo>
                    <a:pt x="223126" y="302374"/>
                  </a:lnTo>
                  <a:lnTo>
                    <a:pt x="189344" y="275577"/>
                  </a:lnTo>
                  <a:lnTo>
                    <a:pt x="161785" y="241668"/>
                  </a:lnTo>
                  <a:lnTo>
                    <a:pt x="148450" y="211188"/>
                  </a:lnTo>
                  <a:lnTo>
                    <a:pt x="147688" y="185661"/>
                  </a:lnTo>
                  <a:lnTo>
                    <a:pt x="158102" y="166370"/>
                  </a:lnTo>
                  <a:lnTo>
                    <a:pt x="163309" y="161163"/>
                  </a:lnTo>
                  <a:lnTo>
                    <a:pt x="163309" y="150749"/>
                  </a:lnTo>
                  <a:lnTo>
                    <a:pt x="158102" y="145669"/>
                  </a:lnTo>
                  <a:lnTo>
                    <a:pt x="85344" y="77978"/>
                  </a:lnTo>
                  <a:lnTo>
                    <a:pt x="80264" y="72771"/>
                  </a:lnTo>
                  <a:lnTo>
                    <a:pt x="69850" y="72771"/>
                  </a:lnTo>
                  <a:lnTo>
                    <a:pt x="59436" y="83185"/>
                  </a:lnTo>
                  <a:lnTo>
                    <a:pt x="59436" y="93599"/>
                  </a:lnTo>
                  <a:lnTo>
                    <a:pt x="127000" y="161163"/>
                  </a:lnTo>
                  <a:lnTo>
                    <a:pt x="118872" y="185280"/>
                  </a:lnTo>
                  <a:lnTo>
                    <a:pt x="135763" y="254749"/>
                  </a:lnTo>
                  <a:lnTo>
                    <a:pt x="168516" y="296405"/>
                  </a:lnTo>
                  <a:lnTo>
                    <a:pt x="213220" y="331330"/>
                  </a:lnTo>
                  <a:lnTo>
                    <a:pt x="252971" y="345173"/>
                  </a:lnTo>
                  <a:lnTo>
                    <a:pt x="286880" y="342506"/>
                  </a:lnTo>
                  <a:lnTo>
                    <a:pt x="314058" y="327647"/>
                  </a:lnTo>
                  <a:lnTo>
                    <a:pt x="350380" y="291198"/>
                  </a:lnTo>
                  <a:lnTo>
                    <a:pt x="428358" y="363969"/>
                  </a:lnTo>
                  <a:lnTo>
                    <a:pt x="412737" y="379590"/>
                  </a:lnTo>
                  <a:lnTo>
                    <a:pt x="412737" y="395211"/>
                  </a:lnTo>
                  <a:lnTo>
                    <a:pt x="417944" y="400418"/>
                  </a:lnTo>
                  <a:lnTo>
                    <a:pt x="428358" y="400418"/>
                  </a:lnTo>
                  <a:lnTo>
                    <a:pt x="459473" y="369176"/>
                  </a:lnTo>
                  <a:lnTo>
                    <a:pt x="464680" y="369176"/>
                  </a:lnTo>
                  <a:lnTo>
                    <a:pt x="464680" y="358762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8041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DE1EF-D51C-6944-0C87-E82D4A0A0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Прямоугольник 2">
            <a:extLst>
              <a:ext uri="{FF2B5EF4-FFF2-40B4-BE49-F238E27FC236}">
                <a16:creationId xmlns:a16="http://schemas.microsoft.com/office/drawing/2014/main" id="{0EE6B40F-A2C9-7737-4456-BF785737D893}"/>
              </a:ext>
            </a:extLst>
          </p:cNvPr>
          <p:cNvSpPr/>
          <p:nvPr/>
        </p:nvSpPr>
        <p:spPr>
          <a:xfrm>
            <a:off x="214208" y="2132692"/>
            <a:ext cx="5177880" cy="36918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Индивидуальные маркетинговые исследования</a:t>
            </a:r>
          </a:p>
          <a:p>
            <a:pPr algn="ctr"/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Индивидуальные патентные исследования </a:t>
            </a:r>
          </a:p>
          <a:p>
            <a:pPr marL="0" indent="0" algn="ctr">
              <a:buNone/>
            </a:pPr>
            <a:endParaRPr lang="ru-RU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ru-RU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ru-RU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i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 80% затрат,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i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 не более 300 тыс. руб. на МСП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Font typeface="Wingdings" panose="05000000000000000000" pitchFamily="2" charset="2"/>
              <a:buChar char="ü"/>
            </a:pP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97" name="Группа 18">
            <a:extLst>
              <a:ext uri="{FF2B5EF4-FFF2-40B4-BE49-F238E27FC236}">
                <a16:creationId xmlns:a16="http://schemas.microsoft.com/office/drawing/2014/main" id="{35B9D36C-9020-23DF-DAC9-24C4D017076E}"/>
              </a:ext>
            </a:extLst>
          </p:cNvPr>
          <p:cNvGrpSpPr/>
          <p:nvPr/>
        </p:nvGrpSpPr>
        <p:grpSpPr>
          <a:xfrm>
            <a:off x="165960" y="234360"/>
            <a:ext cx="4136400" cy="470880"/>
            <a:chOff x="165960" y="234360"/>
            <a:chExt cx="4136400" cy="470880"/>
          </a:xfrm>
        </p:grpSpPr>
        <p:sp>
          <p:nvSpPr>
            <p:cNvPr id="298" name="Параллелограмм 17">
              <a:extLst>
                <a:ext uri="{FF2B5EF4-FFF2-40B4-BE49-F238E27FC236}">
                  <a16:creationId xmlns:a16="http://schemas.microsoft.com/office/drawing/2014/main" id="{ACBF407A-2ABE-57F1-FDE3-99560C4477BE}"/>
                </a:ext>
              </a:extLst>
            </p:cNvPr>
            <p:cNvSpPr/>
            <p:nvPr/>
          </p:nvSpPr>
          <p:spPr>
            <a:xfrm>
              <a:off x="997560" y="234360"/>
              <a:ext cx="330480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299" name="Прямоугольник 23">
              <a:extLst>
                <a:ext uri="{FF2B5EF4-FFF2-40B4-BE49-F238E27FC236}">
                  <a16:creationId xmlns:a16="http://schemas.microsoft.com/office/drawing/2014/main" id="{D3DB0799-3AB2-3CE2-8B33-67285392C073}"/>
                </a:ext>
              </a:extLst>
            </p:cNvPr>
            <p:cNvSpPr/>
            <p:nvPr/>
          </p:nvSpPr>
          <p:spPr>
            <a:xfrm>
              <a:off x="1310760" y="297360"/>
              <a:ext cx="290304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800" b="1" strike="noStrike" cap="all" spc="-1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0" name="Параллелограмм 18">
              <a:extLst>
                <a:ext uri="{FF2B5EF4-FFF2-40B4-BE49-F238E27FC236}">
                  <a16:creationId xmlns:a16="http://schemas.microsoft.com/office/drawing/2014/main" id="{2B69000C-2E85-52D2-2BD3-E4DFA55F9ABC}"/>
                </a:ext>
              </a:extLst>
            </p:cNvPr>
            <p:cNvSpPr/>
            <p:nvPr/>
          </p:nvSpPr>
          <p:spPr>
            <a:xfrm>
              <a:off x="165960" y="234360"/>
              <a:ext cx="77976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301" name="Прямоугольник 64">
              <a:extLst>
                <a:ext uri="{FF2B5EF4-FFF2-40B4-BE49-F238E27FC236}">
                  <a16:creationId xmlns:a16="http://schemas.microsoft.com/office/drawing/2014/main" id="{73F5B25C-73B0-E6D6-BB74-1DA36B789730}"/>
                </a:ext>
              </a:extLst>
            </p:cNvPr>
            <p:cNvSpPr/>
            <p:nvPr/>
          </p:nvSpPr>
          <p:spPr>
            <a:xfrm>
              <a:off x="339120" y="271800"/>
              <a:ext cx="538560" cy="39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20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302" name="Прямоугольник 106">
            <a:extLst>
              <a:ext uri="{FF2B5EF4-FFF2-40B4-BE49-F238E27FC236}">
                <a16:creationId xmlns:a16="http://schemas.microsoft.com/office/drawing/2014/main" id="{C60A18EA-F00C-9AF7-36FD-CA04F96E0472}"/>
              </a:ext>
            </a:extLst>
          </p:cNvPr>
          <p:cNvSpPr/>
          <p:nvPr/>
        </p:nvSpPr>
        <p:spPr>
          <a:xfrm>
            <a:off x="4169520" y="198360"/>
            <a:ext cx="72993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Arial Black"/>
                <a:ea typeface="Arial"/>
              </a:rPr>
              <a:t>ДЛЯ</a:t>
            </a:r>
            <a:r>
              <a:rPr lang="ru-RU" sz="1800" b="1" strike="noStrike" spc="-160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ЭКСПОРТНО</a:t>
            </a:r>
            <a:r>
              <a:rPr lang="ru-RU" sz="1800" b="1" strike="noStrike" spc="-197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5">
                <a:solidFill>
                  <a:srgbClr val="C00000"/>
                </a:solidFill>
                <a:latin typeface="Arial Black"/>
                <a:ea typeface="Arial"/>
              </a:rPr>
              <a:t>ОРИЕНТИРОВАННЫХ </a:t>
            </a:r>
            <a:r>
              <a:rPr lang="ru-RU" sz="1800" b="1" strike="noStrike" spc="-1104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ПРЕДПРИЯТИЙ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 ОТ АО «РОССИЙСКИЙ ЭКСПОРТНЫЙ ЦЕНТР»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03" name="Группа 37">
            <a:extLst>
              <a:ext uri="{FF2B5EF4-FFF2-40B4-BE49-F238E27FC236}">
                <a16:creationId xmlns:a16="http://schemas.microsoft.com/office/drawing/2014/main" id="{3B0BCF4C-6068-61B3-B413-0420DC647FD8}"/>
              </a:ext>
            </a:extLst>
          </p:cNvPr>
          <p:cNvGrpSpPr/>
          <p:nvPr/>
        </p:nvGrpSpPr>
        <p:grpSpPr>
          <a:xfrm>
            <a:off x="311760" y="4858560"/>
            <a:ext cx="5370120" cy="1637640"/>
            <a:chOff x="311760" y="4858560"/>
            <a:chExt cx="5370120" cy="1637640"/>
          </a:xfrm>
        </p:grpSpPr>
        <p:sp>
          <p:nvSpPr>
            <p:cNvPr id="304" name="TextBox 17">
              <a:extLst>
                <a:ext uri="{FF2B5EF4-FFF2-40B4-BE49-F238E27FC236}">
                  <a16:creationId xmlns:a16="http://schemas.microsoft.com/office/drawing/2014/main" id="{094BE25B-67E2-EB50-75A8-DAB06623AED4}"/>
                </a:ext>
              </a:extLst>
            </p:cNvPr>
            <p:cNvSpPr/>
            <p:nvPr/>
          </p:nvSpPr>
          <p:spPr>
            <a:xfrm>
              <a:off x="366120" y="4858560"/>
              <a:ext cx="5302440" cy="36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05" name="Блок-схема: альтернативный процесс 7">
              <a:extLst>
                <a:ext uri="{FF2B5EF4-FFF2-40B4-BE49-F238E27FC236}">
                  <a16:creationId xmlns:a16="http://schemas.microsoft.com/office/drawing/2014/main" id="{C40E7F83-AE9B-F433-F108-F89FFA8EED72}"/>
                </a:ext>
              </a:extLst>
            </p:cNvPr>
            <p:cNvSpPr/>
            <p:nvPr/>
          </p:nvSpPr>
          <p:spPr>
            <a:xfrm>
              <a:off x="1257480" y="5106240"/>
              <a:ext cx="197640" cy="38196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06" name="Прямоугольник 107">
              <a:extLst>
                <a:ext uri="{FF2B5EF4-FFF2-40B4-BE49-F238E27FC236}">
                  <a16:creationId xmlns:a16="http://schemas.microsoft.com/office/drawing/2014/main" id="{4ABE9CD4-AC2F-A0E6-0B4C-849EB075A3ED}"/>
                </a:ext>
              </a:extLst>
            </p:cNvPr>
            <p:cNvSpPr/>
            <p:nvPr/>
          </p:nvSpPr>
          <p:spPr>
            <a:xfrm>
              <a:off x="1977120" y="5121720"/>
              <a:ext cx="180360" cy="36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endParaRPr lang="ru-RU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  <a:ea typeface="Arial"/>
              </a:endParaRPr>
            </a:p>
          </p:txBody>
        </p:sp>
        <p:sp>
          <p:nvSpPr>
            <p:cNvPr id="307" name="Прямоугольник 108">
              <a:extLst>
                <a:ext uri="{FF2B5EF4-FFF2-40B4-BE49-F238E27FC236}">
                  <a16:creationId xmlns:a16="http://schemas.microsoft.com/office/drawing/2014/main" id="{370F6AD2-0768-2B5F-55B1-28684E535D01}"/>
                </a:ext>
              </a:extLst>
            </p:cNvPr>
            <p:cNvSpPr/>
            <p:nvPr/>
          </p:nvSpPr>
          <p:spPr>
            <a:xfrm>
              <a:off x="396000" y="5668920"/>
              <a:ext cx="5285880" cy="579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32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08" name="Прямоугольник 109">
              <a:extLst>
                <a:ext uri="{FF2B5EF4-FFF2-40B4-BE49-F238E27FC236}">
                  <a16:creationId xmlns:a16="http://schemas.microsoft.com/office/drawing/2014/main" id="{63E88D77-919E-4014-46D5-1782910D6D74}"/>
                </a:ext>
              </a:extLst>
            </p:cNvPr>
            <p:cNvSpPr/>
            <p:nvPr/>
          </p:nvSpPr>
          <p:spPr>
            <a:xfrm>
              <a:off x="311760" y="6131520"/>
              <a:ext cx="535680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1800" b="0" strike="noStrike" spc="-1">
                  <a:solidFill>
                    <a:schemeClr val="dk1">
                      <a:lumMod val="75000"/>
                      <a:lumOff val="25000"/>
                    </a:schemeClr>
                  </a:solidFill>
                  <a:latin typeface="Calibri"/>
                  <a:ea typeface="Arial"/>
                </a:rPr>
                <a:t> 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10" name="Группа 45">
            <a:extLst>
              <a:ext uri="{FF2B5EF4-FFF2-40B4-BE49-F238E27FC236}">
                <a16:creationId xmlns:a16="http://schemas.microsoft.com/office/drawing/2014/main" id="{88B608C2-2442-BE7F-3927-EFC3791A3165}"/>
              </a:ext>
            </a:extLst>
          </p:cNvPr>
          <p:cNvGrpSpPr/>
          <p:nvPr/>
        </p:nvGrpSpPr>
        <p:grpSpPr>
          <a:xfrm>
            <a:off x="224280" y="776880"/>
            <a:ext cx="5335762" cy="1187257"/>
            <a:chOff x="224280" y="776880"/>
            <a:chExt cx="5335762" cy="1187257"/>
          </a:xfrm>
        </p:grpSpPr>
        <p:sp>
          <p:nvSpPr>
            <p:cNvPr id="311" name="Скругленный прямоугольник 31">
              <a:extLst>
                <a:ext uri="{FF2B5EF4-FFF2-40B4-BE49-F238E27FC236}">
                  <a16:creationId xmlns:a16="http://schemas.microsoft.com/office/drawing/2014/main" id="{07AE9FF0-557A-311F-C7C5-D0A00831DA4A}"/>
                </a:ext>
              </a:extLst>
            </p:cNvPr>
            <p:cNvSpPr/>
            <p:nvPr/>
          </p:nvSpPr>
          <p:spPr>
            <a:xfrm>
              <a:off x="224280" y="1132537"/>
              <a:ext cx="4653360" cy="83160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312" name="Группа 47">
              <a:extLst>
                <a:ext uri="{FF2B5EF4-FFF2-40B4-BE49-F238E27FC236}">
                  <a16:creationId xmlns:a16="http://schemas.microsoft.com/office/drawing/2014/main" id="{C76C88E5-507D-7941-C25F-E3D229FE71BE}"/>
                </a:ext>
              </a:extLst>
            </p:cNvPr>
            <p:cNvGrpSpPr/>
            <p:nvPr/>
          </p:nvGrpSpPr>
          <p:grpSpPr>
            <a:xfrm>
              <a:off x="3203842" y="776880"/>
              <a:ext cx="2356200" cy="641160"/>
              <a:chOff x="3203842" y="776880"/>
              <a:chExt cx="2356200" cy="641160"/>
            </a:xfrm>
          </p:grpSpPr>
          <p:sp>
            <p:nvSpPr>
              <p:cNvPr id="313" name="Скругленный прямоугольник 33">
                <a:extLst>
                  <a:ext uri="{FF2B5EF4-FFF2-40B4-BE49-F238E27FC236}">
                    <a16:creationId xmlns:a16="http://schemas.microsoft.com/office/drawing/2014/main" id="{DE182CE1-37CF-2EBD-1816-3FA50FD76D94}"/>
                  </a:ext>
                </a:extLst>
              </p:cNvPr>
              <p:cNvSpPr/>
              <p:nvPr/>
            </p:nvSpPr>
            <p:spPr>
              <a:xfrm>
                <a:off x="3470400" y="776880"/>
                <a:ext cx="1737000" cy="641160"/>
              </a:xfrm>
              <a:prstGeom prst="flowChartAlternateProcess">
                <a:avLst/>
              </a:prstGeom>
              <a:solidFill>
                <a:srgbClr val="E04D39"/>
              </a:solidFill>
              <a:ln w="57240">
                <a:solidFill>
                  <a:srgbClr val="E04D3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ru-RU" sz="1600" b="0" strike="noStrike" spc="-1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314" name="Прямоугольник 110">
                <a:extLst>
                  <a:ext uri="{FF2B5EF4-FFF2-40B4-BE49-F238E27FC236}">
                    <a16:creationId xmlns:a16="http://schemas.microsoft.com/office/drawing/2014/main" id="{7E9717D6-6BBB-58F5-8A8D-D5DEE31E961C}"/>
                  </a:ext>
                </a:extLst>
              </p:cNvPr>
              <p:cNvSpPr/>
              <p:nvPr/>
            </p:nvSpPr>
            <p:spPr>
              <a:xfrm>
                <a:off x="3203842" y="851174"/>
                <a:ext cx="2356200" cy="407014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800" b="1" strike="noStrike" spc="-1" dirty="0">
                    <a:solidFill>
                      <a:schemeClr val="lt1"/>
                    </a:solidFill>
                    <a:latin typeface="Calibri"/>
                    <a:ea typeface="Arial"/>
                  </a:rPr>
                  <a:t>МСП</a:t>
                </a:r>
                <a:endParaRPr lang="ru-RU" sz="1800" b="0" strike="noStrike" spc="-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315" name="Прямоугольник 111">
            <a:extLst>
              <a:ext uri="{FF2B5EF4-FFF2-40B4-BE49-F238E27FC236}">
                <a16:creationId xmlns:a16="http://schemas.microsoft.com/office/drawing/2014/main" id="{03A78ED1-38C4-E8A9-35F5-D2A2A3B182D0}"/>
              </a:ext>
            </a:extLst>
          </p:cNvPr>
          <p:cNvSpPr/>
          <p:nvPr/>
        </p:nvSpPr>
        <p:spPr>
          <a:xfrm>
            <a:off x="265057" y="1452002"/>
            <a:ext cx="4571806" cy="3524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700" b="1" spc="-60" dirty="0">
                <a:solidFill>
                  <a:srgbClr val="1D1D1B"/>
                </a:solidFill>
                <a:latin typeface="Calibri"/>
              </a:rPr>
              <a:t>МАРКЕТИНОГОВЫЕ/ПАТЕНТНЫЕ ИССЛЕДОВАНИЯ</a:t>
            </a:r>
            <a:endParaRPr lang="ru-RU" sz="17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16" name="Группа 49">
            <a:extLst>
              <a:ext uri="{FF2B5EF4-FFF2-40B4-BE49-F238E27FC236}">
                <a16:creationId xmlns:a16="http://schemas.microsoft.com/office/drawing/2014/main" id="{6726626C-B740-B604-483E-8D03D61DCD23}"/>
              </a:ext>
            </a:extLst>
          </p:cNvPr>
          <p:cNvGrpSpPr/>
          <p:nvPr/>
        </p:nvGrpSpPr>
        <p:grpSpPr>
          <a:xfrm>
            <a:off x="6554865" y="745606"/>
            <a:ext cx="5648183" cy="1189718"/>
            <a:chOff x="6536160" y="646642"/>
            <a:chExt cx="5648183" cy="1189718"/>
          </a:xfrm>
        </p:grpSpPr>
        <p:sp>
          <p:nvSpPr>
            <p:cNvPr id="317" name="Скругленный прямоугольник 34">
              <a:extLst>
                <a:ext uri="{FF2B5EF4-FFF2-40B4-BE49-F238E27FC236}">
                  <a16:creationId xmlns:a16="http://schemas.microsoft.com/office/drawing/2014/main" id="{4B3BD8C4-E172-510D-3C90-2A3427E64429}"/>
                </a:ext>
              </a:extLst>
            </p:cNvPr>
            <p:cNvSpPr/>
            <p:nvPr/>
          </p:nvSpPr>
          <p:spPr>
            <a:xfrm>
              <a:off x="6536160" y="1047600"/>
              <a:ext cx="4653360" cy="78876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318" name="Группа 50">
              <a:extLst>
                <a:ext uri="{FF2B5EF4-FFF2-40B4-BE49-F238E27FC236}">
                  <a16:creationId xmlns:a16="http://schemas.microsoft.com/office/drawing/2014/main" id="{9C873905-6528-F1A1-474A-D7DEE23C6A69}"/>
                </a:ext>
              </a:extLst>
            </p:cNvPr>
            <p:cNvGrpSpPr/>
            <p:nvPr/>
          </p:nvGrpSpPr>
          <p:grpSpPr>
            <a:xfrm>
              <a:off x="9828143" y="646642"/>
              <a:ext cx="2356200" cy="608040"/>
              <a:chOff x="9828143" y="646642"/>
              <a:chExt cx="2356200" cy="608040"/>
            </a:xfrm>
          </p:grpSpPr>
          <p:sp>
            <p:nvSpPr>
              <p:cNvPr id="319" name="Скругленный прямоугольник 35">
                <a:extLst>
                  <a:ext uri="{FF2B5EF4-FFF2-40B4-BE49-F238E27FC236}">
                    <a16:creationId xmlns:a16="http://schemas.microsoft.com/office/drawing/2014/main" id="{313B2663-1063-FC65-4CE2-93DCB9F6E383}"/>
                  </a:ext>
                </a:extLst>
              </p:cNvPr>
              <p:cNvSpPr/>
              <p:nvPr/>
            </p:nvSpPr>
            <p:spPr>
              <a:xfrm>
                <a:off x="10067696" y="646642"/>
                <a:ext cx="1737000" cy="608040"/>
              </a:xfrm>
              <a:prstGeom prst="flowChartAlternateProcess">
                <a:avLst/>
              </a:prstGeom>
              <a:solidFill>
                <a:srgbClr val="E04D39"/>
              </a:solidFill>
              <a:ln w="57240">
                <a:solidFill>
                  <a:srgbClr val="E04D3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ru-RU" sz="1600" b="0" strike="noStrike" spc="-1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320" name="Прямоугольник 112">
                <a:extLst>
                  <a:ext uri="{FF2B5EF4-FFF2-40B4-BE49-F238E27FC236}">
                    <a16:creationId xmlns:a16="http://schemas.microsoft.com/office/drawing/2014/main" id="{DBDD0031-65A1-EBC5-1376-A391EB4D2C59}"/>
                  </a:ext>
                </a:extLst>
              </p:cNvPr>
              <p:cNvSpPr/>
              <p:nvPr/>
            </p:nvSpPr>
            <p:spPr>
              <a:xfrm>
                <a:off x="9828143" y="750833"/>
                <a:ext cx="2356200" cy="407014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800" b="1" strike="noStrike" spc="-1" dirty="0">
                    <a:solidFill>
                      <a:schemeClr val="lt1"/>
                    </a:solidFill>
                    <a:latin typeface="Calibri"/>
                    <a:ea typeface="Arial"/>
                  </a:rPr>
                  <a:t>МСП</a:t>
                </a:r>
                <a:endParaRPr lang="ru-RU" sz="1800" b="0" strike="noStrike" spc="-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321" name="Прямоугольник 113">
            <a:extLst>
              <a:ext uri="{FF2B5EF4-FFF2-40B4-BE49-F238E27FC236}">
                <a16:creationId xmlns:a16="http://schemas.microsoft.com/office/drawing/2014/main" id="{ABEFC566-770D-A8CC-7A4A-385B68C4BA78}"/>
              </a:ext>
            </a:extLst>
          </p:cNvPr>
          <p:cNvSpPr/>
          <p:nvPr/>
        </p:nvSpPr>
        <p:spPr>
          <a:xfrm>
            <a:off x="6610203" y="1257767"/>
            <a:ext cx="4536924" cy="6140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700" b="1" strike="noStrike" spc="-60" dirty="0">
                <a:solidFill>
                  <a:srgbClr val="1D1D1B"/>
                </a:solidFill>
                <a:latin typeface="Calibri"/>
                <a:ea typeface="Arial"/>
              </a:rPr>
              <a:t>СЕРТИФИКАЦИЯ/ОФОМЛЕНИЕ ПРАВ НА </a:t>
            </a:r>
          </a:p>
          <a:p>
            <a:pPr defTabSz="914400">
              <a:lnSpc>
                <a:spcPct val="100000"/>
              </a:lnSpc>
            </a:pPr>
            <a:r>
              <a:rPr lang="ru-RU" sz="1700" b="1" strike="noStrike" spc="-60" dirty="0">
                <a:solidFill>
                  <a:srgbClr val="1D1D1B"/>
                </a:solidFill>
                <a:latin typeface="Calibri"/>
                <a:ea typeface="Arial"/>
              </a:rPr>
              <a:t>РЕЗУЛЬТАТЫ ИНТЕЛЛЕКТУАЛЬНОЙ ДЕТЕЛЬНОСТИ</a:t>
            </a:r>
            <a:endParaRPr lang="ru-RU" sz="17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Прямоугольник 114">
            <a:extLst>
              <a:ext uri="{FF2B5EF4-FFF2-40B4-BE49-F238E27FC236}">
                <a16:creationId xmlns:a16="http://schemas.microsoft.com/office/drawing/2014/main" id="{193DE38E-7753-C758-C3E2-E89420DDEF75}"/>
              </a:ext>
            </a:extLst>
          </p:cNvPr>
          <p:cNvSpPr/>
          <p:nvPr/>
        </p:nvSpPr>
        <p:spPr>
          <a:xfrm>
            <a:off x="5370840" y="2148668"/>
            <a:ext cx="6661800" cy="34148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eaLnBrk="1" hangingPunct="1">
              <a:buFont typeface="Wingdings" panose="05000000000000000000" pitchFamily="2" charset="2"/>
              <a:buChar char="ü"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Char char="ü"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Char char="ü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Стандартизация, сертификация, разрешения</a:t>
            </a:r>
          </a:p>
          <a:p>
            <a:pPr algn="ctr" eaLnBrk="1" hangingPunct="1">
              <a:buFont typeface="Wingdings" panose="05000000000000000000" pitchFamily="2" charset="2"/>
              <a:buChar char="ü"/>
            </a:pP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Char char="ü"/>
            </a:pP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Char char="ü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Оформление прав на результаты интеллектуальной деятельности и приравненные к ним средства индивидуализации</a:t>
            </a:r>
          </a:p>
          <a:p>
            <a:pPr algn="ctr" eaLnBrk="1" hangingPunct="1">
              <a:buFont typeface="Wingdings" panose="05000000000000000000" pitchFamily="2" charset="2"/>
              <a:buChar char="ü"/>
            </a:pPr>
            <a:endParaRPr lang="ru-RU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i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 80%</a:t>
            </a:r>
            <a:r>
              <a:rPr lang="en-US" sz="2000" i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ru-RU" sz="2000" i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до 70% затрат, </a:t>
            </a:r>
          </a:p>
          <a:p>
            <a:pPr marL="0" indent="0" algn="ctr"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i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 не более 1 млн. руб. на МСП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3" name="Скругленный прямоугольник 36">
            <a:extLst>
              <a:ext uri="{FF2B5EF4-FFF2-40B4-BE49-F238E27FC236}">
                <a16:creationId xmlns:a16="http://schemas.microsoft.com/office/drawing/2014/main" id="{89165E64-0302-990E-4DF9-0E21B31A8168}"/>
              </a:ext>
            </a:extLst>
          </p:cNvPr>
          <p:cNvSpPr/>
          <p:nvPr/>
        </p:nvSpPr>
        <p:spPr>
          <a:xfrm>
            <a:off x="546480" y="6177240"/>
            <a:ext cx="11516400" cy="463320"/>
          </a:xfrm>
          <a:prstGeom prst="roundRect">
            <a:avLst>
              <a:gd name="adj" fmla="val 16667"/>
            </a:avLst>
          </a:prstGeom>
          <a:noFill/>
          <a:ln w="0">
            <a:solidFill>
              <a:srgbClr val="E04D3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1560" tIns="16560" rIns="61560" bIns="1656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324" name="object 46">
            <a:extLst>
              <a:ext uri="{FF2B5EF4-FFF2-40B4-BE49-F238E27FC236}">
                <a16:creationId xmlns:a16="http://schemas.microsoft.com/office/drawing/2014/main" id="{D1A5FC74-E3E9-D8B7-8123-78335137E9C9}"/>
              </a:ext>
            </a:extLst>
          </p:cNvPr>
          <p:cNvSpPr/>
          <p:nvPr/>
        </p:nvSpPr>
        <p:spPr>
          <a:xfrm>
            <a:off x="902880" y="6250320"/>
            <a:ext cx="11129760" cy="46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560" rIns="0" bIns="0" anchor="t">
            <a:spAutoFit/>
          </a:bodyPr>
          <a:lstStyle/>
          <a:p>
            <a:pPr marL="7560" defTabSz="554400">
              <a:lnSpc>
                <a:spcPct val="100000"/>
              </a:lnSpc>
              <a:spcBef>
                <a:spcPts val="62"/>
              </a:spcBef>
              <a:tabLst>
                <a:tab pos="2858760" algn="l"/>
              </a:tabLst>
            </a:pPr>
            <a:r>
              <a:rPr lang="ru-RU" sz="1800" b="1" strike="noStrike" spc="-4">
                <a:solidFill>
                  <a:srgbClr val="672E17"/>
                </a:solidFill>
                <a:latin typeface="Calibri"/>
                <a:ea typeface="Arial"/>
              </a:rPr>
              <a:t> +7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 (843) 524 90 90                  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INF</a:t>
            </a:r>
            <a:r>
              <a:rPr lang="ru-RU" sz="1800" b="1" u="sng" strike="noStrike" spc="-4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O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@FPP</a:t>
            </a:r>
            <a:r>
              <a:rPr lang="ru-RU" sz="1800" b="1" u="sng" strike="noStrike" spc="-55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R</a:t>
            </a:r>
            <a:r>
              <a:rPr lang="ru-RU" sz="1800" b="1" u="sng" strike="noStrike" spc="-126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T</a:t>
            </a:r>
            <a:r>
              <a:rPr lang="ru-RU" sz="1800" b="1" u="sng" strike="noStrike" spc="-4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.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RU</a:t>
            </a:r>
            <a:r>
              <a:rPr lang="ru-RU" sz="1800" b="1" strike="noStrike" spc="-1">
                <a:solidFill>
                  <a:srgbClr val="0070C0"/>
                </a:solidFill>
                <a:latin typeface="Calibri"/>
                <a:ea typeface="Arial"/>
              </a:rPr>
              <a:t>   </a:t>
            </a:r>
            <a:r>
              <a:rPr lang="ru-RU" sz="1800" b="1" strike="noStrike" spc="-21">
                <a:solidFill>
                  <a:srgbClr val="672E17"/>
                </a:solidFill>
                <a:latin typeface="Calibri"/>
                <a:ea typeface="Arial"/>
              </a:rPr>
              <a:t>Подать заявку:</a:t>
            </a:r>
            <a:r>
              <a:rPr lang="ru-RU" sz="1800" b="1" strike="noStrike" spc="-1">
                <a:solidFill>
                  <a:srgbClr val="0563C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Платформа Мой экспорт </a:t>
            </a:r>
            <a:r>
              <a:rPr lang="en-US" sz="1800" b="1" strike="noStrike" spc="-1">
                <a:solidFill>
                  <a:srgbClr val="0070C0"/>
                </a:solidFill>
                <a:latin typeface="Calibri"/>
                <a:ea typeface="Arial"/>
              </a:rPr>
              <a:t>myexport.exportcenter.ru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7560" defTabSz="554400">
              <a:lnSpc>
                <a:spcPct val="100000"/>
              </a:lnSpc>
              <a:spcBef>
                <a:spcPts val="14"/>
              </a:spcBef>
              <a:tabLst>
                <a:tab pos="2858760" algn="l"/>
              </a:tabLst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25" name="object 47">
            <a:extLst>
              <a:ext uri="{FF2B5EF4-FFF2-40B4-BE49-F238E27FC236}">
                <a16:creationId xmlns:a16="http://schemas.microsoft.com/office/drawing/2014/main" id="{111CE32F-ACE1-1733-A75C-14B28A0769B7}"/>
              </a:ext>
            </a:extLst>
          </p:cNvPr>
          <p:cNvGrpSpPr/>
          <p:nvPr/>
        </p:nvGrpSpPr>
        <p:grpSpPr>
          <a:xfrm>
            <a:off x="590400" y="6250320"/>
            <a:ext cx="308880" cy="308520"/>
            <a:chOff x="590400" y="6250320"/>
            <a:chExt cx="308880" cy="308520"/>
          </a:xfrm>
        </p:grpSpPr>
        <p:pic>
          <p:nvPicPr>
            <p:cNvPr id="326" name="object 48">
              <a:extLst>
                <a:ext uri="{FF2B5EF4-FFF2-40B4-BE49-F238E27FC236}">
                  <a16:creationId xmlns:a16="http://schemas.microsoft.com/office/drawing/2014/main" id="{52B77195-26A3-20E1-8566-7D384385AAE1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749160" y="6250320"/>
              <a:ext cx="150120" cy="147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27" name="object 49">
              <a:extLst>
                <a:ext uri="{FF2B5EF4-FFF2-40B4-BE49-F238E27FC236}">
                  <a16:creationId xmlns:a16="http://schemas.microsoft.com/office/drawing/2014/main" id="{4C5A13D9-3EBC-0579-B88F-588AFB55F299}"/>
                </a:ext>
              </a:extLst>
            </p:cNvPr>
            <p:cNvSpPr/>
            <p:nvPr/>
          </p:nvSpPr>
          <p:spPr>
            <a:xfrm>
              <a:off x="590400" y="6282000"/>
              <a:ext cx="277920" cy="276840"/>
            </a:xfrm>
            <a:custGeom>
              <a:avLst/>
              <a:gdLst>
                <a:gd name="textAreaLeft" fmla="*/ 0 w 277920"/>
                <a:gd name="textAreaRight" fmla="*/ 281880 w 277920"/>
                <a:gd name="textAreaTop" fmla="*/ 0 h 276840"/>
                <a:gd name="textAreaBottom" fmla="*/ 280800 h 276840"/>
              </a:gdLst>
              <a:ahLst/>
              <a:cxnLst/>
              <a:rect l="textAreaLeft" t="textAreaTop" r="textAreaRight" b="textAreaBottom"/>
              <a:pathLst>
                <a:path w="464820" h="462914">
                  <a:moveTo>
                    <a:pt x="412737" y="405625"/>
                  </a:moveTo>
                  <a:lnTo>
                    <a:pt x="407530" y="400418"/>
                  </a:lnTo>
                  <a:lnTo>
                    <a:pt x="339966" y="327647"/>
                  </a:lnTo>
                  <a:lnTo>
                    <a:pt x="334759" y="322440"/>
                  </a:lnTo>
                  <a:lnTo>
                    <a:pt x="324472" y="322440"/>
                  </a:lnTo>
                  <a:lnTo>
                    <a:pt x="314058" y="332854"/>
                  </a:lnTo>
                  <a:lnTo>
                    <a:pt x="314058" y="343268"/>
                  </a:lnTo>
                  <a:lnTo>
                    <a:pt x="381622" y="410832"/>
                  </a:lnTo>
                  <a:lnTo>
                    <a:pt x="357238" y="426453"/>
                  </a:lnTo>
                  <a:lnTo>
                    <a:pt x="331584" y="434200"/>
                  </a:lnTo>
                  <a:lnTo>
                    <a:pt x="304787" y="434200"/>
                  </a:lnTo>
                  <a:lnTo>
                    <a:pt x="243319" y="410197"/>
                  </a:lnTo>
                  <a:lnTo>
                    <a:pt x="186296" y="367906"/>
                  </a:lnTo>
                  <a:lnTo>
                    <a:pt x="137414" y="322440"/>
                  </a:lnTo>
                  <a:lnTo>
                    <a:pt x="88265" y="267576"/>
                  </a:lnTo>
                  <a:lnTo>
                    <a:pt x="56134" y="222999"/>
                  </a:lnTo>
                  <a:lnTo>
                    <a:pt x="33401" y="181978"/>
                  </a:lnTo>
                  <a:lnTo>
                    <a:pt x="23749" y="153289"/>
                  </a:lnTo>
                  <a:lnTo>
                    <a:pt x="25654" y="127381"/>
                  </a:lnTo>
                  <a:lnTo>
                    <a:pt x="39243" y="101600"/>
                  </a:lnTo>
                  <a:lnTo>
                    <a:pt x="100965" y="31242"/>
                  </a:lnTo>
                  <a:lnTo>
                    <a:pt x="178930" y="109220"/>
                  </a:lnTo>
                  <a:lnTo>
                    <a:pt x="158102" y="130048"/>
                  </a:lnTo>
                  <a:lnTo>
                    <a:pt x="158102" y="140462"/>
                  </a:lnTo>
                  <a:lnTo>
                    <a:pt x="168516" y="150749"/>
                  </a:lnTo>
                  <a:lnTo>
                    <a:pt x="178930" y="150749"/>
                  </a:lnTo>
                  <a:lnTo>
                    <a:pt x="184137" y="145669"/>
                  </a:lnTo>
                  <a:lnTo>
                    <a:pt x="204965" y="119634"/>
                  </a:lnTo>
                  <a:lnTo>
                    <a:pt x="210045" y="114427"/>
                  </a:lnTo>
                  <a:lnTo>
                    <a:pt x="210045" y="104013"/>
                  </a:lnTo>
                  <a:lnTo>
                    <a:pt x="106172" y="0"/>
                  </a:lnTo>
                  <a:lnTo>
                    <a:pt x="95758" y="0"/>
                  </a:lnTo>
                  <a:lnTo>
                    <a:pt x="43815" y="52070"/>
                  </a:lnTo>
                  <a:lnTo>
                    <a:pt x="15621" y="89281"/>
                  </a:lnTo>
                  <a:lnTo>
                    <a:pt x="1016" y="124206"/>
                  </a:lnTo>
                  <a:lnTo>
                    <a:pt x="0" y="157988"/>
                  </a:lnTo>
                  <a:lnTo>
                    <a:pt x="12700" y="192392"/>
                  </a:lnTo>
                  <a:lnTo>
                    <a:pt x="18034" y="208648"/>
                  </a:lnTo>
                  <a:lnTo>
                    <a:pt x="69596" y="285991"/>
                  </a:lnTo>
                  <a:lnTo>
                    <a:pt x="121793" y="343268"/>
                  </a:lnTo>
                  <a:lnTo>
                    <a:pt x="179565" y="395338"/>
                  </a:lnTo>
                  <a:lnTo>
                    <a:pt x="225666" y="428993"/>
                  </a:lnTo>
                  <a:lnTo>
                    <a:pt x="267195" y="452361"/>
                  </a:lnTo>
                  <a:lnTo>
                    <a:pt x="314058" y="462775"/>
                  </a:lnTo>
                  <a:lnTo>
                    <a:pt x="337426" y="459981"/>
                  </a:lnTo>
                  <a:lnTo>
                    <a:pt x="360794" y="451726"/>
                  </a:lnTo>
                  <a:lnTo>
                    <a:pt x="384162" y="438645"/>
                  </a:lnTo>
                  <a:lnTo>
                    <a:pt x="407530" y="421246"/>
                  </a:lnTo>
                  <a:lnTo>
                    <a:pt x="412737" y="416039"/>
                  </a:lnTo>
                  <a:lnTo>
                    <a:pt x="412737" y="405625"/>
                  </a:lnTo>
                  <a:close/>
                </a:path>
                <a:path w="464820" h="462914">
                  <a:moveTo>
                    <a:pt x="464680" y="358762"/>
                  </a:moveTo>
                  <a:lnTo>
                    <a:pt x="459473" y="353555"/>
                  </a:lnTo>
                  <a:lnTo>
                    <a:pt x="360794" y="259956"/>
                  </a:lnTo>
                  <a:lnTo>
                    <a:pt x="355587" y="254749"/>
                  </a:lnTo>
                  <a:lnTo>
                    <a:pt x="345173" y="254749"/>
                  </a:lnTo>
                  <a:lnTo>
                    <a:pt x="345173" y="259956"/>
                  </a:lnTo>
                  <a:lnTo>
                    <a:pt x="293230" y="306819"/>
                  </a:lnTo>
                  <a:lnTo>
                    <a:pt x="276974" y="315074"/>
                  </a:lnTo>
                  <a:lnTo>
                    <a:pt x="252971" y="314566"/>
                  </a:lnTo>
                  <a:lnTo>
                    <a:pt x="223126" y="302374"/>
                  </a:lnTo>
                  <a:lnTo>
                    <a:pt x="189344" y="275577"/>
                  </a:lnTo>
                  <a:lnTo>
                    <a:pt x="161785" y="241668"/>
                  </a:lnTo>
                  <a:lnTo>
                    <a:pt x="148450" y="211188"/>
                  </a:lnTo>
                  <a:lnTo>
                    <a:pt x="147688" y="185661"/>
                  </a:lnTo>
                  <a:lnTo>
                    <a:pt x="158102" y="166370"/>
                  </a:lnTo>
                  <a:lnTo>
                    <a:pt x="163309" y="161163"/>
                  </a:lnTo>
                  <a:lnTo>
                    <a:pt x="163309" y="150749"/>
                  </a:lnTo>
                  <a:lnTo>
                    <a:pt x="158102" y="145669"/>
                  </a:lnTo>
                  <a:lnTo>
                    <a:pt x="85344" y="77978"/>
                  </a:lnTo>
                  <a:lnTo>
                    <a:pt x="80264" y="72771"/>
                  </a:lnTo>
                  <a:lnTo>
                    <a:pt x="69850" y="72771"/>
                  </a:lnTo>
                  <a:lnTo>
                    <a:pt x="59436" y="83185"/>
                  </a:lnTo>
                  <a:lnTo>
                    <a:pt x="59436" y="93599"/>
                  </a:lnTo>
                  <a:lnTo>
                    <a:pt x="127000" y="161163"/>
                  </a:lnTo>
                  <a:lnTo>
                    <a:pt x="118872" y="185280"/>
                  </a:lnTo>
                  <a:lnTo>
                    <a:pt x="135763" y="254749"/>
                  </a:lnTo>
                  <a:lnTo>
                    <a:pt x="168516" y="296405"/>
                  </a:lnTo>
                  <a:lnTo>
                    <a:pt x="213220" y="331330"/>
                  </a:lnTo>
                  <a:lnTo>
                    <a:pt x="252971" y="345173"/>
                  </a:lnTo>
                  <a:lnTo>
                    <a:pt x="286880" y="342506"/>
                  </a:lnTo>
                  <a:lnTo>
                    <a:pt x="314058" y="327647"/>
                  </a:lnTo>
                  <a:lnTo>
                    <a:pt x="350380" y="291198"/>
                  </a:lnTo>
                  <a:lnTo>
                    <a:pt x="428358" y="363969"/>
                  </a:lnTo>
                  <a:lnTo>
                    <a:pt x="412737" y="379590"/>
                  </a:lnTo>
                  <a:lnTo>
                    <a:pt x="412737" y="395211"/>
                  </a:lnTo>
                  <a:lnTo>
                    <a:pt x="417944" y="400418"/>
                  </a:lnTo>
                  <a:lnTo>
                    <a:pt x="428358" y="400418"/>
                  </a:lnTo>
                  <a:lnTo>
                    <a:pt x="459473" y="369176"/>
                  </a:lnTo>
                  <a:lnTo>
                    <a:pt x="464680" y="369176"/>
                  </a:lnTo>
                  <a:lnTo>
                    <a:pt x="464680" y="358762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9359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65C79-79F9-F728-EBBC-9DE997395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Прямоугольник 2">
            <a:extLst>
              <a:ext uri="{FF2B5EF4-FFF2-40B4-BE49-F238E27FC236}">
                <a16:creationId xmlns:a16="http://schemas.microsoft.com/office/drawing/2014/main" id="{DB4B510C-3888-6AFA-499F-611B550E28CC}"/>
              </a:ext>
            </a:extLst>
          </p:cNvPr>
          <p:cNvSpPr/>
          <p:nvPr/>
        </p:nvSpPr>
        <p:spPr>
          <a:xfrm>
            <a:off x="214208" y="2132692"/>
            <a:ext cx="5177880" cy="37841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ru-RU" sz="2000" dirty="0">
                <a:highlight>
                  <a:schemeClr val="lt1"/>
                </a:highlight>
                <a:latin typeface="Calibri" panose="020F0502020204030204" pitchFamily="34" charset="0"/>
                <a:ea typeface="Cambria"/>
                <a:cs typeface="Calibri" panose="020F0502020204030204" pitchFamily="34" charset="0"/>
              </a:rPr>
              <a:t>Предстоящие затраты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ru-RU" sz="2000" dirty="0">
              <a:highlight>
                <a:schemeClr val="lt1"/>
              </a:highlight>
              <a:latin typeface="Calibri" panose="020F0502020204030204" pitchFamily="34" charset="0"/>
              <a:ea typeface="Cambria"/>
              <a:cs typeface="Calibri" panose="020F0502020204030204" pitchFamily="34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000" dirty="0">
                <a:highlight>
                  <a:schemeClr val="lt1"/>
                </a:highlight>
                <a:latin typeface="Calibri" panose="020F0502020204030204" pitchFamily="34" charset="0"/>
                <a:ea typeface="Cambria"/>
                <a:cs typeface="Calibri" panose="020F0502020204030204" pitchFamily="34" charset="0"/>
              </a:rPr>
              <a:t>Организация и осуществление транспортировки, погрузочно-разгрузочных работ, перегрузки с одного транспорта на другой, сортировки, консолидации, разукрупнения, маркировки, </a:t>
            </a:r>
            <a:r>
              <a:rPr lang="ru-RU" sz="2000" dirty="0" err="1">
                <a:highlight>
                  <a:schemeClr val="lt1"/>
                </a:highlight>
                <a:latin typeface="Calibri" panose="020F0502020204030204" pitchFamily="34" charset="0"/>
                <a:ea typeface="Cambria"/>
                <a:cs typeface="Calibri" panose="020F0502020204030204" pitchFamily="34" charset="0"/>
              </a:rPr>
              <a:t>паллетирования</a:t>
            </a:r>
            <a:r>
              <a:rPr lang="ru-RU" sz="2000" dirty="0">
                <a:highlight>
                  <a:schemeClr val="lt1"/>
                </a:highlight>
                <a:latin typeface="Calibri" panose="020F0502020204030204" pitchFamily="34" charset="0"/>
                <a:ea typeface="Cambria"/>
                <a:cs typeface="Calibri" panose="020F0502020204030204" pitchFamily="34" charset="0"/>
              </a:rPr>
              <a:t>, переупаковки на территории Российской Федерации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ru-RU" sz="2000" dirty="0">
              <a:highlight>
                <a:schemeClr val="lt1"/>
              </a:highlight>
              <a:latin typeface="Calibri" panose="020F0502020204030204" pitchFamily="34" charset="0"/>
              <a:ea typeface="Cambria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i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 50% затрат,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i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 не более 1 млн. руб. на МСП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97" name="Группа 18">
            <a:extLst>
              <a:ext uri="{FF2B5EF4-FFF2-40B4-BE49-F238E27FC236}">
                <a16:creationId xmlns:a16="http://schemas.microsoft.com/office/drawing/2014/main" id="{87D2058E-DDC5-50DC-BE4A-589C66584C89}"/>
              </a:ext>
            </a:extLst>
          </p:cNvPr>
          <p:cNvGrpSpPr/>
          <p:nvPr/>
        </p:nvGrpSpPr>
        <p:grpSpPr>
          <a:xfrm>
            <a:off x="165960" y="234360"/>
            <a:ext cx="4136400" cy="470880"/>
            <a:chOff x="165960" y="234360"/>
            <a:chExt cx="4136400" cy="470880"/>
          </a:xfrm>
        </p:grpSpPr>
        <p:sp>
          <p:nvSpPr>
            <p:cNvPr id="298" name="Параллелограмм 17">
              <a:extLst>
                <a:ext uri="{FF2B5EF4-FFF2-40B4-BE49-F238E27FC236}">
                  <a16:creationId xmlns:a16="http://schemas.microsoft.com/office/drawing/2014/main" id="{CB0078EA-D139-E207-4A49-2C517F114FFB}"/>
                </a:ext>
              </a:extLst>
            </p:cNvPr>
            <p:cNvSpPr/>
            <p:nvPr/>
          </p:nvSpPr>
          <p:spPr>
            <a:xfrm>
              <a:off x="997560" y="234360"/>
              <a:ext cx="330480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299" name="Прямоугольник 23">
              <a:extLst>
                <a:ext uri="{FF2B5EF4-FFF2-40B4-BE49-F238E27FC236}">
                  <a16:creationId xmlns:a16="http://schemas.microsoft.com/office/drawing/2014/main" id="{710BAD7B-E4F3-A83B-1A2E-4B5B0675BC8A}"/>
                </a:ext>
              </a:extLst>
            </p:cNvPr>
            <p:cNvSpPr/>
            <p:nvPr/>
          </p:nvSpPr>
          <p:spPr>
            <a:xfrm>
              <a:off x="1310760" y="297360"/>
              <a:ext cx="290304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800" b="1" strike="noStrike" cap="all" spc="-1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0" name="Параллелограмм 18">
              <a:extLst>
                <a:ext uri="{FF2B5EF4-FFF2-40B4-BE49-F238E27FC236}">
                  <a16:creationId xmlns:a16="http://schemas.microsoft.com/office/drawing/2014/main" id="{FA88038E-C88A-8227-EFCC-4CEB80BC69A4}"/>
                </a:ext>
              </a:extLst>
            </p:cNvPr>
            <p:cNvSpPr/>
            <p:nvPr/>
          </p:nvSpPr>
          <p:spPr>
            <a:xfrm>
              <a:off x="165960" y="234360"/>
              <a:ext cx="77976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301" name="Прямоугольник 64">
              <a:extLst>
                <a:ext uri="{FF2B5EF4-FFF2-40B4-BE49-F238E27FC236}">
                  <a16:creationId xmlns:a16="http://schemas.microsoft.com/office/drawing/2014/main" id="{A5B9336B-077A-8381-A061-8C5D186480D9}"/>
                </a:ext>
              </a:extLst>
            </p:cNvPr>
            <p:cNvSpPr/>
            <p:nvPr/>
          </p:nvSpPr>
          <p:spPr>
            <a:xfrm>
              <a:off x="339120" y="271800"/>
              <a:ext cx="538560" cy="39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20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302" name="Прямоугольник 106">
            <a:extLst>
              <a:ext uri="{FF2B5EF4-FFF2-40B4-BE49-F238E27FC236}">
                <a16:creationId xmlns:a16="http://schemas.microsoft.com/office/drawing/2014/main" id="{7940B5CF-F3A4-46E1-8911-D239EF5E85CE}"/>
              </a:ext>
            </a:extLst>
          </p:cNvPr>
          <p:cNvSpPr/>
          <p:nvPr/>
        </p:nvSpPr>
        <p:spPr>
          <a:xfrm>
            <a:off x="4169520" y="198360"/>
            <a:ext cx="72993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Arial Black"/>
                <a:ea typeface="Arial"/>
              </a:rPr>
              <a:t>ДЛЯ</a:t>
            </a:r>
            <a:r>
              <a:rPr lang="ru-RU" sz="1800" b="1" strike="noStrike" spc="-160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ЭКСПОРТНО</a:t>
            </a:r>
            <a:r>
              <a:rPr lang="ru-RU" sz="1800" b="1" strike="noStrike" spc="-197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5">
                <a:solidFill>
                  <a:srgbClr val="C00000"/>
                </a:solidFill>
                <a:latin typeface="Arial Black"/>
                <a:ea typeface="Arial"/>
              </a:rPr>
              <a:t>ОРИЕНТИРОВАННЫХ </a:t>
            </a:r>
            <a:r>
              <a:rPr lang="ru-RU" sz="1800" b="1" strike="noStrike" spc="-1104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ПРЕДПРИЯТИЙ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 ОТ АО «РОССИЙСКИЙ ЭКСПОРТНЫЙ ЦЕНТР»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03" name="Группа 37">
            <a:extLst>
              <a:ext uri="{FF2B5EF4-FFF2-40B4-BE49-F238E27FC236}">
                <a16:creationId xmlns:a16="http://schemas.microsoft.com/office/drawing/2014/main" id="{E34055E1-F271-E906-635A-1464E49BCDF9}"/>
              </a:ext>
            </a:extLst>
          </p:cNvPr>
          <p:cNvGrpSpPr/>
          <p:nvPr/>
        </p:nvGrpSpPr>
        <p:grpSpPr>
          <a:xfrm>
            <a:off x="311760" y="4858560"/>
            <a:ext cx="5370120" cy="1637640"/>
            <a:chOff x="311760" y="4858560"/>
            <a:chExt cx="5370120" cy="1637640"/>
          </a:xfrm>
        </p:grpSpPr>
        <p:sp>
          <p:nvSpPr>
            <p:cNvPr id="304" name="TextBox 17">
              <a:extLst>
                <a:ext uri="{FF2B5EF4-FFF2-40B4-BE49-F238E27FC236}">
                  <a16:creationId xmlns:a16="http://schemas.microsoft.com/office/drawing/2014/main" id="{1EA86DD4-DE29-75D9-FF69-9D8A9B29457A}"/>
                </a:ext>
              </a:extLst>
            </p:cNvPr>
            <p:cNvSpPr/>
            <p:nvPr/>
          </p:nvSpPr>
          <p:spPr>
            <a:xfrm>
              <a:off x="366120" y="4858560"/>
              <a:ext cx="5302440" cy="36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05" name="Блок-схема: альтернативный процесс 7">
              <a:extLst>
                <a:ext uri="{FF2B5EF4-FFF2-40B4-BE49-F238E27FC236}">
                  <a16:creationId xmlns:a16="http://schemas.microsoft.com/office/drawing/2014/main" id="{0A586B0D-B497-7926-9064-2084246E6128}"/>
                </a:ext>
              </a:extLst>
            </p:cNvPr>
            <p:cNvSpPr/>
            <p:nvPr/>
          </p:nvSpPr>
          <p:spPr>
            <a:xfrm>
              <a:off x="1257480" y="5106240"/>
              <a:ext cx="197640" cy="38196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06" name="Прямоугольник 107">
              <a:extLst>
                <a:ext uri="{FF2B5EF4-FFF2-40B4-BE49-F238E27FC236}">
                  <a16:creationId xmlns:a16="http://schemas.microsoft.com/office/drawing/2014/main" id="{FFDD4C52-400C-AB41-D687-C557B9A0C4F3}"/>
                </a:ext>
              </a:extLst>
            </p:cNvPr>
            <p:cNvSpPr/>
            <p:nvPr/>
          </p:nvSpPr>
          <p:spPr>
            <a:xfrm>
              <a:off x="1977120" y="5121720"/>
              <a:ext cx="180360" cy="36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endParaRPr lang="ru-RU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  <a:ea typeface="Arial"/>
              </a:endParaRPr>
            </a:p>
          </p:txBody>
        </p:sp>
        <p:sp>
          <p:nvSpPr>
            <p:cNvPr id="307" name="Прямоугольник 108">
              <a:extLst>
                <a:ext uri="{FF2B5EF4-FFF2-40B4-BE49-F238E27FC236}">
                  <a16:creationId xmlns:a16="http://schemas.microsoft.com/office/drawing/2014/main" id="{E2D405B3-EACE-A3AD-1420-DBF16796EF5C}"/>
                </a:ext>
              </a:extLst>
            </p:cNvPr>
            <p:cNvSpPr/>
            <p:nvPr/>
          </p:nvSpPr>
          <p:spPr>
            <a:xfrm>
              <a:off x="396000" y="5668920"/>
              <a:ext cx="5285880" cy="579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32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08" name="Прямоугольник 109">
              <a:extLst>
                <a:ext uri="{FF2B5EF4-FFF2-40B4-BE49-F238E27FC236}">
                  <a16:creationId xmlns:a16="http://schemas.microsoft.com/office/drawing/2014/main" id="{D26E5116-9688-16CA-41FD-5CE552A2F5C6}"/>
                </a:ext>
              </a:extLst>
            </p:cNvPr>
            <p:cNvSpPr/>
            <p:nvPr/>
          </p:nvSpPr>
          <p:spPr>
            <a:xfrm>
              <a:off x="311760" y="6131520"/>
              <a:ext cx="535680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1800" b="0" strike="noStrike" spc="-1">
                  <a:solidFill>
                    <a:schemeClr val="dk1">
                      <a:lumMod val="75000"/>
                      <a:lumOff val="25000"/>
                    </a:schemeClr>
                  </a:solidFill>
                  <a:latin typeface="Calibri"/>
                  <a:ea typeface="Arial"/>
                </a:rPr>
                <a:t> 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10" name="Группа 45">
            <a:extLst>
              <a:ext uri="{FF2B5EF4-FFF2-40B4-BE49-F238E27FC236}">
                <a16:creationId xmlns:a16="http://schemas.microsoft.com/office/drawing/2014/main" id="{EE30912D-2B14-6A5E-6276-C6BB061C1774}"/>
              </a:ext>
            </a:extLst>
          </p:cNvPr>
          <p:cNvGrpSpPr/>
          <p:nvPr/>
        </p:nvGrpSpPr>
        <p:grpSpPr>
          <a:xfrm>
            <a:off x="224280" y="776880"/>
            <a:ext cx="5335762" cy="991080"/>
            <a:chOff x="224280" y="776880"/>
            <a:chExt cx="5335762" cy="991080"/>
          </a:xfrm>
        </p:grpSpPr>
        <p:sp>
          <p:nvSpPr>
            <p:cNvPr id="311" name="Скругленный прямоугольник 31">
              <a:extLst>
                <a:ext uri="{FF2B5EF4-FFF2-40B4-BE49-F238E27FC236}">
                  <a16:creationId xmlns:a16="http://schemas.microsoft.com/office/drawing/2014/main" id="{44561446-2D6D-5942-F02D-EFC70A7E2259}"/>
                </a:ext>
              </a:extLst>
            </p:cNvPr>
            <p:cNvSpPr/>
            <p:nvPr/>
          </p:nvSpPr>
          <p:spPr>
            <a:xfrm>
              <a:off x="224280" y="936360"/>
              <a:ext cx="4653360" cy="83160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312" name="Группа 47">
              <a:extLst>
                <a:ext uri="{FF2B5EF4-FFF2-40B4-BE49-F238E27FC236}">
                  <a16:creationId xmlns:a16="http://schemas.microsoft.com/office/drawing/2014/main" id="{5DF79843-ABF4-7670-A5F8-2DC18A208051}"/>
                </a:ext>
              </a:extLst>
            </p:cNvPr>
            <p:cNvGrpSpPr/>
            <p:nvPr/>
          </p:nvGrpSpPr>
          <p:grpSpPr>
            <a:xfrm>
              <a:off x="3203842" y="776880"/>
              <a:ext cx="2356200" cy="641160"/>
              <a:chOff x="3203842" y="776880"/>
              <a:chExt cx="2356200" cy="641160"/>
            </a:xfrm>
          </p:grpSpPr>
          <p:sp>
            <p:nvSpPr>
              <p:cNvPr id="313" name="Скругленный прямоугольник 33">
                <a:extLst>
                  <a:ext uri="{FF2B5EF4-FFF2-40B4-BE49-F238E27FC236}">
                    <a16:creationId xmlns:a16="http://schemas.microsoft.com/office/drawing/2014/main" id="{4F8155FB-1AEC-ED0E-2492-F1076CDB3387}"/>
                  </a:ext>
                </a:extLst>
              </p:cNvPr>
              <p:cNvSpPr/>
              <p:nvPr/>
            </p:nvSpPr>
            <p:spPr>
              <a:xfrm>
                <a:off x="3470400" y="776880"/>
                <a:ext cx="1737000" cy="641160"/>
              </a:xfrm>
              <a:prstGeom prst="flowChartAlternateProcess">
                <a:avLst/>
              </a:prstGeom>
              <a:solidFill>
                <a:srgbClr val="E04D39"/>
              </a:solidFill>
              <a:ln w="57240">
                <a:solidFill>
                  <a:srgbClr val="E04D3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ru-RU" sz="1600" b="0" strike="noStrike" spc="-1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314" name="Прямоугольник 110">
                <a:extLst>
                  <a:ext uri="{FF2B5EF4-FFF2-40B4-BE49-F238E27FC236}">
                    <a16:creationId xmlns:a16="http://schemas.microsoft.com/office/drawing/2014/main" id="{F2E735EE-EAF7-85FA-A78F-EF83C070131D}"/>
                  </a:ext>
                </a:extLst>
              </p:cNvPr>
              <p:cNvSpPr/>
              <p:nvPr/>
            </p:nvSpPr>
            <p:spPr>
              <a:xfrm>
                <a:off x="3203842" y="904427"/>
                <a:ext cx="2356200" cy="407014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800" b="1" strike="noStrike" spc="-1" dirty="0">
                    <a:solidFill>
                      <a:schemeClr val="lt1"/>
                    </a:solidFill>
                    <a:latin typeface="Calibri"/>
                    <a:ea typeface="Arial"/>
                  </a:rPr>
                  <a:t>МСП</a:t>
                </a:r>
                <a:endParaRPr lang="ru-RU" sz="1800" b="0" strike="noStrike" spc="-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315" name="Прямоугольник 111">
            <a:extLst>
              <a:ext uri="{FF2B5EF4-FFF2-40B4-BE49-F238E27FC236}">
                <a16:creationId xmlns:a16="http://schemas.microsoft.com/office/drawing/2014/main" id="{369D760B-4D87-869F-46E8-2FE085CCF5D3}"/>
              </a:ext>
            </a:extLst>
          </p:cNvPr>
          <p:cNvSpPr/>
          <p:nvPr/>
        </p:nvSpPr>
        <p:spPr>
          <a:xfrm>
            <a:off x="1123740" y="1041537"/>
            <a:ext cx="231138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spc="-60" dirty="0">
                <a:solidFill>
                  <a:srgbClr val="1D1D1B"/>
                </a:solidFill>
                <a:latin typeface="Calibri"/>
                <a:ea typeface="Arial"/>
              </a:rPr>
              <a:t>СОФИНАНСИРОВАНИЕ</a:t>
            </a:r>
          </a:p>
          <a:p>
            <a:pPr algn="ctr" defTabSz="914400">
              <a:lnSpc>
                <a:spcPct val="100000"/>
              </a:lnSpc>
            </a:pPr>
            <a:r>
              <a:rPr lang="ru-RU" sz="1800" b="1" strike="noStrike" spc="-60" dirty="0">
                <a:solidFill>
                  <a:srgbClr val="1D1D1B"/>
                </a:solidFill>
                <a:latin typeface="Calibri"/>
                <a:ea typeface="Arial"/>
              </a:rPr>
              <a:t> ТРАНСПОРТИРОВКИ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16" name="Группа 49">
            <a:extLst>
              <a:ext uri="{FF2B5EF4-FFF2-40B4-BE49-F238E27FC236}">
                <a16:creationId xmlns:a16="http://schemas.microsoft.com/office/drawing/2014/main" id="{1249C00B-1EF9-8592-A28F-725BE80D2C30}"/>
              </a:ext>
            </a:extLst>
          </p:cNvPr>
          <p:cNvGrpSpPr/>
          <p:nvPr/>
        </p:nvGrpSpPr>
        <p:grpSpPr>
          <a:xfrm>
            <a:off x="6536160" y="707015"/>
            <a:ext cx="5288400" cy="1129345"/>
            <a:chOff x="6536160" y="707015"/>
            <a:chExt cx="5288400" cy="1129345"/>
          </a:xfrm>
        </p:grpSpPr>
        <p:sp>
          <p:nvSpPr>
            <p:cNvPr id="317" name="Скругленный прямоугольник 34">
              <a:extLst>
                <a:ext uri="{FF2B5EF4-FFF2-40B4-BE49-F238E27FC236}">
                  <a16:creationId xmlns:a16="http://schemas.microsoft.com/office/drawing/2014/main" id="{88C535D2-5D9A-90BB-D1F5-0FF066E80793}"/>
                </a:ext>
              </a:extLst>
            </p:cNvPr>
            <p:cNvSpPr/>
            <p:nvPr/>
          </p:nvSpPr>
          <p:spPr>
            <a:xfrm>
              <a:off x="6536160" y="1047600"/>
              <a:ext cx="4653360" cy="78876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318" name="Группа 50">
              <a:extLst>
                <a:ext uri="{FF2B5EF4-FFF2-40B4-BE49-F238E27FC236}">
                  <a16:creationId xmlns:a16="http://schemas.microsoft.com/office/drawing/2014/main" id="{C0F8385A-035F-A93F-A59F-F2FE125E013A}"/>
                </a:ext>
              </a:extLst>
            </p:cNvPr>
            <p:cNvGrpSpPr/>
            <p:nvPr/>
          </p:nvGrpSpPr>
          <p:grpSpPr>
            <a:xfrm>
              <a:off x="9468360" y="707015"/>
              <a:ext cx="2356200" cy="713481"/>
              <a:chOff x="9468360" y="707015"/>
              <a:chExt cx="2356200" cy="713481"/>
            </a:xfrm>
          </p:grpSpPr>
          <p:sp>
            <p:nvSpPr>
              <p:cNvPr id="319" name="Скругленный прямоугольник 35">
                <a:extLst>
                  <a:ext uri="{FF2B5EF4-FFF2-40B4-BE49-F238E27FC236}">
                    <a16:creationId xmlns:a16="http://schemas.microsoft.com/office/drawing/2014/main" id="{9037AB0C-0FE8-168A-8294-4772FEEDD660}"/>
                  </a:ext>
                </a:extLst>
              </p:cNvPr>
              <p:cNvSpPr/>
              <p:nvPr/>
            </p:nvSpPr>
            <p:spPr>
              <a:xfrm>
                <a:off x="9777960" y="724680"/>
                <a:ext cx="1737000" cy="608040"/>
              </a:xfrm>
              <a:prstGeom prst="flowChartAlternateProcess">
                <a:avLst/>
              </a:prstGeom>
              <a:solidFill>
                <a:srgbClr val="E04D39"/>
              </a:solidFill>
              <a:ln w="57240">
                <a:solidFill>
                  <a:srgbClr val="E04D3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ru-RU" sz="1600" b="0" strike="noStrike" spc="-1" dirty="0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320" name="Прямоугольник 112">
                <a:extLst>
                  <a:ext uri="{FF2B5EF4-FFF2-40B4-BE49-F238E27FC236}">
                    <a16:creationId xmlns:a16="http://schemas.microsoft.com/office/drawing/2014/main" id="{B0008C4A-312A-FCF1-2675-8C2732B11655}"/>
                  </a:ext>
                </a:extLst>
              </p:cNvPr>
              <p:cNvSpPr/>
              <p:nvPr/>
            </p:nvSpPr>
            <p:spPr>
              <a:xfrm>
                <a:off x="9468360" y="707015"/>
                <a:ext cx="2356200" cy="713481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800" b="1" strike="noStrike" spc="-1" dirty="0">
                    <a:solidFill>
                      <a:schemeClr val="lt1"/>
                    </a:solidFill>
                    <a:latin typeface="Calibri"/>
                    <a:ea typeface="Arial"/>
                  </a:rPr>
                  <a:t>МСП + крупный бизнес</a:t>
                </a:r>
                <a:endParaRPr lang="ru-RU" sz="1800" b="0" strike="noStrike" spc="-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321" name="Прямоугольник 113">
            <a:extLst>
              <a:ext uri="{FF2B5EF4-FFF2-40B4-BE49-F238E27FC236}">
                <a16:creationId xmlns:a16="http://schemas.microsoft.com/office/drawing/2014/main" id="{93C79382-BCFC-9F57-326C-400E0F216984}"/>
              </a:ext>
            </a:extLst>
          </p:cNvPr>
          <p:cNvSpPr/>
          <p:nvPr/>
        </p:nvSpPr>
        <p:spPr>
          <a:xfrm>
            <a:off x="7417440" y="1110864"/>
            <a:ext cx="3059918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spc="-60" dirty="0">
                <a:solidFill>
                  <a:srgbClr val="1D1D1B"/>
                </a:solidFill>
                <a:latin typeface="Calibri"/>
                <a:ea typeface="Arial"/>
              </a:rPr>
              <a:t>КОМПЕСАЦИЯ </a:t>
            </a:r>
          </a:p>
          <a:p>
            <a:pPr algn="ctr" defTabSz="914400">
              <a:lnSpc>
                <a:spcPct val="100000"/>
              </a:lnSpc>
            </a:pPr>
            <a:r>
              <a:rPr lang="ru-RU" sz="1800" b="1" strike="noStrike" spc="-60" dirty="0">
                <a:solidFill>
                  <a:srgbClr val="1D1D1B"/>
                </a:solidFill>
                <a:latin typeface="Calibri"/>
                <a:ea typeface="Arial"/>
              </a:rPr>
              <a:t>ЗАТРАТ НА ТРАНСПОРТИРОВКУ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Прямоугольник 114">
            <a:extLst>
              <a:ext uri="{FF2B5EF4-FFF2-40B4-BE49-F238E27FC236}">
                <a16:creationId xmlns:a16="http://schemas.microsoft.com/office/drawing/2014/main" id="{BC842DFE-7623-B430-37A8-947B56F61270}"/>
              </a:ext>
            </a:extLst>
          </p:cNvPr>
          <p:cNvSpPr/>
          <p:nvPr/>
        </p:nvSpPr>
        <p:spPr>
          <a:xfrm>
            <a:off x="5394960" y="1852560"/>
            <a:ext cx="6661800" cy="37303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eaLnBrk="1" hangingPunct="1">
              <a:buFont typeface="Wingdings" panose="05000000000000000000" pitchFamily="2" charset="2"/>
              <a:buChar char="ü"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Char char="ü"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000" b="1" dirty="0">
                <a:solidFill>
                  <a:srgbClr val="0033CC"/>
                </a:solidFill>
                <a:highlight>
                  <a:srgbClr val="FFFFFF"/>
                </a:highlight>
                <a:latin typeface="Arial"/>
                <a:cs typeface="Arial"/>
              </a:rPr>
              <a:t>АПК:</a:t>
            </a:r>
          </a:p>
          <a:p>
            <a:pPr marL="0" indent="0" algn="ctr"/>
            <a:r>
              <a:rPr lang="ru-RU" sz="1800" dirty="0">
                <a:highlight>
                  <a:schemeClr val="lt1"/>
                </a:highlight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От 25% до 100% фактических понесенных затрат при ее транспортировке до конечного покупателя</a:t>
            </a:r>
          </a:p>
          <a:p>
            <a:pPr marL="0" indent="0" algn="ctr">
              <a:lnSpc>
                <a:spcPct val="150000"/>
              </a:lnSpc>
              <a:buClr>
                <a:schemeClr val="dk1"/>
              </a:buClr>
              <a:buSzPts val="1100"/>
            </a:pPr>
            <a:endParaRPr lang="ru-RU" sz="900" b="1" dirty="0">
              <a:solidFill>
                <a:srgbClr val="0033CC"/>
              </a:solidFill>
              <a:highlight>
                <a:srgbClr val="FFFFFF"/>
              </a:highlight>
              <a:latin typeface="Arial"/>
              <a:cs typeface="Arial"/>
              <a:sym typeface="Cambria"/>
            </a:endParaRPr>
          </a:p>
          <a:p>
            <a:pPr marL="0" indent="0"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ru-RU" sz="2000" b="1" dirty="0">
                <a:solidFill>
                  <a:srgbClr val="0033CC"/>
                </a:solidFill>
                <a:highlight>
                  <a:srgbClr val="FFFFFF"/>
                </a:highlight>
                <a:latin typeface="Arial"/>
                <a:cs typeface="Arial"/>
                <a:sym typeface="Cambria"/>
              </a:rPr>
              <a:t>ПРОМПРОДУКЦИЯ:</a:t>
            </a:r>
          </a:p>
          <a:p>
            <a:pPr marL="0" indent="0" algn="ctr"/>
            <a:r>
              <a:rPr lang="ru-RU" sz="1800" dirty="0"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До 60% фактически понесённых затрат, но не более 11% стоимости поставляемой продукции</a:t>
            </a:r>
          </a:p>
          <a:p>
            <a:pPr marL="0" indent="0" algn="ctr"/>
            <a:endParaRPr lang="ru-RU" sz="900" dirty="0"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  <a:p>
            <a:pPr marL="0" indent="0" algn="ctr"/>
            <a:r>
              <a:rPr lang="ru-RU" sz="2000" b="1" dirty="0">
                <a:solidFill>
                  <a:srgbClr val="0033CC"/>
                </a:solidFill>
                <a:highlight>
                  <a:srgbClr val="FFFFFF"/>
                </a:highlight>
                <a:latin typeface="Arial"/>
                <a:cs typeface="Arial"/>
                <a:sym typeface="Cambria"/>
              </a:rPr>
              <a:t>ЛПК:</a:t>
            </a:r>
          </a:p>
          <a:p>
            <a:pPr marL="0" indent="0" algn="ctr"/>
            <a:r>
              <a:rPr lang="ru-RU" sz="1800" dirty="0"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До 60% затрат на поставку промышленной продукции ЛПК (до 30% произведенной в СФО и ДФО)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3" name="Скругленный прямоугольник 36">
            <a:extLst>
              <a:ext uri="{FF2B5EF4-FFF2-40B4-BE49-F238E27FC236}">
                <a16:creationId xmlns:a16="http://schemas.microsoft.com/office/drawing/2014/main" id="{87E85FF6-17A8-6068-727F-A8FB699121FF}"/>
              </a:ext>
            </a:extLst>
          </p:cNvPr>
          <p:cNvSpPr/>
          <p:nvPr/>
        </p:nvSpPr>
        <p:spPr>
          <a:xfrm>
            <a:off x="546480" y="6177240"/>
            <a:ext cx="11516400" cy="463320"/>
          </a:xfrm>
          <a:prstGeom prst="roundRect">
            <a:avLst>
              <a:gd name="adj" fmla="val 16667"/>
            </a:avLst>
          </a:prstGeom>
          <a:noFill/>
          <a:ln w="0">
            <a:solidFill>
              <a:srgbClr val="E04D3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1560" tIns="16560" rIns="61560" bIns="1656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324" name="object 46">
            <a:extLst>
              <a:ext uri="{FF2B5EF4-FFF2-40B4-BE49-F238E27FC236}">
                <a16:creationId xmlns:a16="http://schemas.microsoft.com/office/drawing/2014/main" id="{A9A113D1-C8A3-A8E1-16A3-00E70DACC91A}"/>
              </a:ext>
            </a:extLst>
          </p:cNvPr>
          <p:cNvSpPr/>
          <p:nvPr/>
        </p:nvSpPr>
        <p:spPr>
          <a:xfrm>
            <a:off x="902880" y="6250320"/>
            <a:ext cx="11129760" cy="46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560" rIns="0" bIns="0" anchor="t">
            <a:spAutoFit/>
          </a:bodyPr>
          <a:lstStyle/>
          <a:p>
            <a:pPr marL="7560" defTabSz="554400">
              <a:lnSpc>
                <a:spcPct val="100000"/>
              </a:lnSpc>
              <a:spcBef>
                <a:spcPts val="62"/>
              </a:spcBef>
              <a:tabLst>
                <a:tab pos="2858760" algn="l"/>
              </a:tabLst>
            </a:pPr>
            <a:r>
              <a:rPr lang="ru-RU" sz="1800" b="1" strike="noStrike" spc="-4">
                <a:solidFill>
                  <a:srgbClr val="672E17"/>
                </a:solidFill>
                <a:latin typeface="Calibri"/>
                <a:ea typeface="Arial"/>
              </a:rPr>
              <a:t> +7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 (843) 524 90 90                  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INF</a:t>
            </a:r>
            <a:r>
              <a:rPr lang="ru-RU" sz="1800" b="1" u="sng" strike="noStrike" spc="-4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O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@FPP</a:t>
            </a:r>
            <a:r>
              <a:rPr lang="ru-RU" sz="1800" b="1" u="sng" strike="noStrike" spc="-55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R</a:t>
            </a:r>
            <a:r>
              <a:rPr lang="ru-RU" sz="1800" b="1" u="sng" strike="noStrike" spc="-126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T</a:t>
            </a:r>
            <a:r>
              <a:rPr lang="ru-RU" sz="1800" b="1" u="sng" strike="noStrike" spc="-4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.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RU</a:t>
            </a:r>
            <a:r>
              <a:rPr lang="ru-RU" sz="1800" b="1" strike="noStrike" spc="-1">
                <a:solidFill>
                  <a:srgbClr val="0070C0"/>
                </a:solidFill>
                <a:latin typeface="Calibri"/>
                <a:ea typeface="Arial"/>
              </a:rPr>
              <a:t>   </a:t>
            </a:r>
            <a:r>
              <a:rPr lang="ru-RU" sz="1800" b="1" strike="noStrike" spc="-21">
                <a:solidFill>
                  <a:srgbClr val="672E17"/>
                </a:solidFill>
                <a:latin typeface="Calibri"/>
                <a:ea typeface="Arial"/>
              </a:rPr>
              <a:t>Подать заявку:</a:t>
            </a:r>
            <a:r>
              <a:rPr lang="ru-RU" sz="1800" b="1" strike="noStrike" spc="-1">
                <a:solidFill>
                  <a:srgbClr val="0563C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Платформа Мой экспорт </a:t>
            </a:r>
            <a:r>
              <a:rPr lang="en-US" sz="1800" b="1" strike="noStrike" spc="-1">
                <a:solidFill>
                  <a:srgbClr val="0070C0"/>
                </a:solidFill>
                <a:latin typeface="Calibri"/>
                <a:ea typeface="Arial"/>
              </a:rPr>
              <a:t>myexport.exportcenter.ru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7560" defTabSz="554400">
              <a:lnSpc>
                <a:spcPct val="100000"/>
              </a:lnSpc>
              <a:spcBef>
                <a:spcPts val="14"/>
              </a:spcBef>
              <a:tabLst>
                <a:tab pos="2858760" algn="l"/>
              </a:tabLst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25" name="object 47">
            <a:extLst>
              <a:ext uri="{FF2B5EF4-FFF2-40B4-BE49-F238E27FC236}">
                <a16:creationId xmlns:a16="http://schemas.microsoft.com/office/drawing/2014/main" id="{DFC8BD54-2D31-4FA5-FCB4-242C9F749015}"/>
              </a:ext>
            </a:extLst>
          </p:cNvPr>
          <p:cNvGrpSpPr/>
          <p:nvPr/>
        </p:nvGrpSpPr>
        <p:grpSpPr>
          <a:xfrm>
            <a:off x="590400" y="6250320"/>
            <a:ext cx="308880" cy="308520"/>
            <a:chOff x="590400" y="6250320"/>
            <a:chExt cx="308880" cy="308520"/>
          </a:xfrm>
        </p:grpSpPr>
        <p:pic>
          <p:nvPicPr>
            <p:cNvPr id="326" name="object 48">
              <a:extLst>
                <a:ext uri="{FF2B5EF4-FFF2-40B4-BE49-F238E27FC236}">
                  <a16:creationId xmlns:a16="http://schemas.microsoft.com/office/drawing/2014/main" id="{5C25C695-B888-B952-825A-11FA2B49AB88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749160" y="6250320"/>
              <a:ext cx="150120" cy="147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27" name="object 49">
              <a:extLst>
                <a:ext uri="{FF2B5EF4-FFF2-40B4-BE49-F238E27FC236}">
                  <a16:creationId xmlns:a16="http://schemas.microsoft.com/office/drawing/2014/main" id="{8F5B3B13-36BC-4659-30CF-6BC21DD8FE48}"/>
                </a:ext>
              </a:extLst>
            </p:cNvPr>
            <p:cNvSpPr/>
            <p:nvPr/>
          </p:nvSpPr>
          <p:spPr>
            <a:xfrm>
              <a:off x="590400" y="6282000"/>
              <a:ext cx="277920" cy="276840"/>
            </a:xfrm>
            <a:custGeom>
              <a:avLst/>
              <a:gdLst>
                <a:gd name="textAreaLeft" fmla="*/ 0 w 277920"/>
                <a:gd name="textAreaRight" fmla="*/ 281880 w 277920"/>
                <a:gd name="textAreaTop" fmla="*/ 0 h 276840"/>
                <a:gd name="textAreaBottom" fmla="*/ 280800 h 276840"/>
              </a:gdLst>
              <a:ahLst/>
              <a:cxnLst/>
              <a:rect l="textAreaLeft" t="textAreaTop" r="textAreaRight" b="textAreaBottom"/>
              <a:pathLst>
                <a:path w="464820" h="462914">
                  <a:moveTo>
                    <a:pt x="412737" y="405625"/>
                  </a:moveTo>
                  <a:lnTo>
                    <a:pt x="407530" y="400418"/>
                  </a:lnTo>
                  <a:lnTo>
                    <a:pt x="339966" y="327647"/>
                  </a:lnTo>
                  <a:lnTo>
                    <a:pt x="334759" y="322440"/>
                  </a:lnTo>
                  <a:lnTo>
                    <a:pt x="324472" y="322440"/>
                  </a:lnTo>
                  <a:lnTo>
                    <a:pt x="314058" y="332854"/>
                  </a:lnTo>
                  <a:lnTo>
                    <a:pt x="314058" y="343268"/>
                  </a:lnTo>
                  <a:lnTo>
                    <a:pt x="381622" y="410832"/>
                  </a:lnTo>
                  <a:lnTo>
                    <a:pt x="357238" y="426453"/>
                  </a:lnTo>
                  <a:lnTo>
                    <a:pt x="331584" y="434200"/>
                  </a:lnTo>
                  <a:lnTo>
                    <a:pt x="304787" y="434200"/>
                  </a:lnTo>
                  <a:lnTo>
                    <a:pt x="243319" y="410197"/>
                  </a:lnTo>
                  <a:lnTo>
                    <a:pt x="186296" y="367906"/>
                  </a:lnTo>
                  <a:lnTo>
                    <a:pt x="137414" y="322440"/>
                  </a:lnTo>
                  <a:lnTo>
                    <a:pt x="88265" y="267576"/>
                  </a:lnTo>
                  <a:lnTo>
                    <a:pt x="56134" y="222999"/>
                  </a:lnTo>
                  <a:lnTo>
                    <a:pt x="33401" y="181978"/>
                  </a:lnTo>
                  <a:lnTo>
                    <a:pt x="23749" y="153289"/>
                  </a:lnTo>
                  <a:lnTo>
                    <a:pt x="25654" y="127381"/>
                  </a:lnTo>
                  <a:lnTo>
                    <a:pt x="39243" y="101600"/>
                  </a:lnTo>
                  <a:lnTo>
                    <a:pt x="100965" y="31242"/>
                  </a:lnTo>
                  <a:lnTo>
                    <a:pt x="178930" y="109220"/>
                  </a:lnTo>
                  <a:lnTo>
                    <a:pt x="158102" y="130048"/>
                  </a:lnTo>
                  <a:lnTo>
                    <a:pt x="158102" y="140462"/>
                  </a:lnTo>
                  <a:lnTo>
                    <a:pt x="168516" y="150749"/>
                  </a:lnTo>
                  <a:lnTo>
                    <a:pt x="178930" y="150749"/>
                  </a:lnTo>
                  <a:lnTo>
                    <a:pt x="184137" y="145669"/>
                  </a:lnTo>
                  <a:lnTo>
                    <a:pt x="204965" y="119634"/>
                  </a:lnTo>
                  <a:lnTo>
                    <a:pt x="210045" y="114427"/>
                  </a:lnTo>
                  <a:lnTo>
                    <a:pt x="210045" y="104013"/>
                  </a:lnTo>
                  <a:lnTo>
                    <a:pt x="106172" y="0"/>
                  </a:lnTo>
                  <a:lnTo>
                    <a:pt x="95758" y="0"/>
                  </a:lnTo>
                  <a:lnTo>
                    <a:pt x="43815" y="52070"/>
                  </a:lnTo>
                  <a:lnTo>
                    <a:pt x="15621" y="89281"/>
                  </a:lnTo>
                  <a:lnTo>
                    <a:pt x="1016" y="124206"/>
                  </a:lnTo>
                  <a:lnTo>
                    <a:pt x="0" y="157988"/>
                  </a:lnTo>
                  <a:lnTo>
                    <a:pt x="12700" y="192392"/>
                  </a:lnTo>
                  <a:lnTo>
                    <a:pt x="18034" y="208648"/>
                  </a:lnTo>
                  <a:lnTo>
                    <a:pt x="69596" y="285991"/>
                  </a:lnTo>
                  <a:lnTo>
                    <a:pt x="121793" y="343268"/>
                  </a:lnTo>
                  <a:lnTo>
                    <a:pt x="179565" y="395338"/>
                  </a:lnTo>
                  <a:lnTo>
                    <a:pt x="225666" y="428993"/>
                  </a:lnTo>
                  <a:lnTo>
                    <a:pt x="267195" y="452361"/>
                  </a:lnTo>
                  <a:lnTo>
                    <a:pt x="314058" y="462775"/>
                  </a:lnTo>
                  <a:lnTo>
                    <a:pt x="337426" y="459981"/>
                  </a:lnTo>
                  <a:lnTo>
                    <a:pt x="360794" y="451726"/>
                  </a:lnTo>
                  <a:lnTo>
                    <a:pt x="384162" y="438645"/>
                  </a:lnTo>
                  <a:lnTo>
                    <a:pt x="407530" y="421246"/>
                  </a:lnTo>
                  <a:lnTo>
                    <a:pt x="412737" y="416039"/>
                  </a:lnTo>
                  <a:lnTo>
                    <a:pt x="412737" y="405625"/>
                  </a:lnTo>
                  <a:close/>
                </a:path>
                <a:path w="464820" h="462914">
                  <a:moveTo>
                    <a:pt x="464680" y="358762"/>
                  </a:moveTo>
                  <a:lnTo>
                    <a:pt x="459473" y="353555"/>
                  </a:lnTo>
                  <a:lnTo>
                    <a:pt x="360794" y="259956"/>
                  </a:lnTo>
                  <a:lnTo>
                    <a:pt x="355587" y="254749"/>
                  </a:lnTo>
                  <a:lnTo>
                    <a:pt x="345173" y="254749"/>
                  </a:lnTo>
                  <a:lnTo>
                    <a:pt x="345173" y="259956"/>
                  </a:lnTo>
                  <a:lnTo>
                    <a:pt x="293230" y="306819"/>
                  </a:lnTo>
                  <a:lnTo>
                    <a:pt x="276974" y="315074"/>
                  </a:lnTo>
                  <a:lnTo>
                    <a:pt x="252971" y="314566"/>
                  </a:lnTo>
                  <a:lnTo>
                    <a:pt x="223126" y="302374"/>
                  </a:lnTo>
                  <a:lnTo>
                    <a:pt x="189344" y="275577"/>
                  </a:lnTo>
                  <a:lnTo>
                    <a:pt x="161785" y="241668"/>
                  </a:lnTo>
                  <a:lnTo>
                    <a:pt x="148450" y="211188"/>
                  </a:lnTo>
                  <a:lnTo>
                    <a:pt x="147688" y="185661"/>
                  </a:lnTo>
                  <a:lnTo>
                    <a:pt x="158102" y="166370"/>
                  </a:lnTo>
                  <a:lnTo>
                    <a:pt x="163309" y="161163"/>
                  </a:lnTo>
                  <a:lnTo>
                    <a:pt x="163309" y="150749"/>
                  </a:lnTo>
                  <a:lnTo>
                    <a:pt x="158102" y="145669"/>
                  </a:lnTo>
                  <a:lnTo>
                    <a:pt x="85344" y="77978"/>
                  </a:lnTo>
                  <a:lnTo>
                    <a:pt x="80264" y="72771"/>
                  </a:lnTo>
                  <a:lnTo>
                    <a:pt x="69850" y="72771"/>
                  </a:lnTo>
                  <a:lnTo>
                    <a:pt x="59436" y="83185"/>
                  </a:lnTo>
                  <a:lnTo>
                    <a:pt x="59436" y="93599"/>
                  </a:lnTo>
                  <a:lnTo>
                    <a:pt x="127000" y="161163"/>
                  </a:lnTo>
                  <a:lnTo>
                    <a:pt x="118872" y="185280"/>
                  </a:lnTo>
                  <a:lnTo>
                    <a:pt x="135763" y="254749"/>
                  </a:lnTo>
                  <a:lnTo>
                    <a:pt x="168516" y="296405"/>
                  </a:lnTo>
                  <a:lnTo>
                    <a:pt x="213220" y="331330"/>
                  </a:lnTo>
                  <a:lnTo>
                    <a:pt x="252971" y="345173"/>
                  </a:lnTo>
                  <a:lnTo>
                    <a:pt x="286880" y="342506"/>
                  </a:lnTo>
                  <a:lnTo>
                    <a:pt x="314058" y="327647"/>
                  </a:lnTo>
                  <a:lnTo>
                    <a:pt x="350380" y="291198"/>
                  </a:lnTo>
                  <a:lnTo>
                    <a:pt x="428358" y="363969"/>
                  </a:lnTo>
                  <a:lnTo>
                    <a:pt x="412737" y="379590"/>
                  </a:lnTo>
                  <a:lnTo>
                    <a:pt x="412737" y="395211"/>
                  </a:lnTo>
                  <a:lnTo>
                    <a:pt x="417944" y="400418"/>
                  </a:lnTo>
                  <a:lnTo>
                    <a:pt x="428358" y="400418"/>
                  </a:lnTo>
                  <a:lnTo>
                    <a:pt x="459473" y="369176"/>
                  </a:lnTo>
                  <a:lnTo>
                    <a:pt x="464680" y="369176"/>
                  </a:lnTo>
                  <a:lnTo>
                    <a:pt x="464680" y="358762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3182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Группа 51"/>
          <p:cNvGrpSpPr/>
          <p:nvPr/>
        </p:nvGrpSpPr>
        <p:grpSpPr>
          <a:xfrm>
            <a:off x="165960" y="234360"/>
            <a:ext cx="4136400" cy="470880"/>
            <a:chOff x="165960" y="234360"/>
            <a:chExt cx="4136400" cy="470880"/>
          </a:xfrm>
        </p:grpSpPr>
        <p:sp>
          <p:nvSpPr>
            <p:cNvPr id="329" name="Параллелограмм 19"/>
            <p:cNvSpPr/>
            <p:nvPr/>
          </p:nvSpPr>
          <p:spPr>
            <a:xfrm>
              <a:off x="997560" y="234360"/>
              <a:ext cx="330480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330" name="Прямоугольник 115"/>
            <p:cNvSpPr/>
            <p:nvPr/>
          </p:nvSpPr>
          <p:spPr>
            <a:xfrm>
              <a:off x="1310760" y="297360"/>
              <a:ext cx="290304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800" b="1" strike="noStrike" cap="all" spc="-1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1" name="Параллелограмм 20"/>
            <p:cNvSpPr/>
            <p:nvPr/>
          </p:nvSpPr>
          <p:spPr>
            <a:xfrm>
              <a:off x="165960" y="234360"/>
              <a:ext cx="77976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332" name="Прямоугольник 116"/>
            <p:cNvSpPr/>
            <p:nvPr/>
          </p:nvSpPr>
          <p:spPr>
            <a:xfrm>
              <a:off x="339120" y="271800"/>
              <a:ext cx="538560" cy="39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20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333" name="Прямоугольник 117"/>
          <p:cNvSpPr/>
          <p:nvPr/>
        </p:nvSpPr>
        <p:spPr>
          <a:xfrm>
            <a:off x="4169520" y="198360"/>
            <a:ext cx="72993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Arial Black"/>
                <a:ea typeface="Arial"/>
              </a:rPr>
              <a:t>ДЛЯ</a:t>
            </a:r>
            <a:r>
              <a:rPr lang="ru-RU" sz="1800" b="1" strike="noStrike" spc="-160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ЭКСПОРТНО</a:t>
            </a:r>
            <a:r>
              <a:rPr lang="ru-RU" sz="1800" b="1" strike="noStrike" spc="-197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5">
                <a:solidFill>
                  <a:srgbClr val="C00000"/>
                </a:solidFill>
                <a:latin typeface="Arial Black"/>
                <a:ea typeface="Arial"/>
              </a:rPr>
              <a:t>ОРИЕНТИРОВАННЫХ </a:t>
            </a:r>
            <a:r>
              <a:rPr lang="ru-RU" sz="1800" b="1" strike="noStrike" spc="-1104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ПРЕДПРИЯТИЙ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 ОТ АО «РОССИЙСКИЙ ЭКСПОРТНЫЙ ЦЕНТР»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34" name="Группа 52"/>
          <p:cNvGrpSpPr/>
          <p:nvPr/>
        </p:nvGrpSpPr>
        <p:grpSpPr>
          <a:xfrm>
            <a:off x="311760" y="4858560"/>
            <a:ext cx="5370120" cy="1637640"/>
            <a:chOff x="311760" y="4858560"/>
            <a:chExt cx="5370120" cy="1637640"/>
          </a:xfrm>
        </p:grpSpPr>
        <p:sp>
          <p:nvSpPr>
            <p:cNvPr id="335" name="TextBox 19"/>
            <p:cNvSpPr/>
            <p:nvPr/>
          </p:nvSpPr>
          <p:spPr>
            <a:xfrm>
              <a:off x="366120" y="4858560"/>
              <a:ext cx="5302440" cy="36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36" name="Блок-схема: альтернативный процесс 8"/>
            <p:cNvSpPr/>
            <p:nvPr/>
          </p:nvSpPr>
          <p:spPr>
            <a:xfrm>
              <a:off x="1257480" y="5106240"/>
              <a:ext cx="197640" cy="38196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37" name="Прямоугольник 118"/>
            <p:cNvSpPr/>
            <p:nvPr/>
          </p:nvSpPr>
          <p:spPr>
            <a:xfrm>
              <a:off x="1977120" y="5121720"/>
              <a:ext cx="180360" cy="36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endParaRPr lang="ru-RU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  <a:ea typeface="Arial"/>
              </a:endParaRPr>
            </a:p>
          </p:txBody>
        </p:sp>
        <p:sp>
          <p:nvSpPr>
            <p:cNvPr id="338" name="Прямоугольник 119"/>
            <p:cNvSpPr/>
            <p:nvPr/>
          </p:nvSpPr>
          <p:spPr>
            <a:xfrm>
              <a:off x="396000" y="5668920"/>
              <a:ext cx="5285880" cy="579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32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39" name="Прямоугольник 120"/>
            <p:cNvSpPr/>
            <p:nvPr/>
          </p:nvSpPr>
          <p:spPr>
            <a:xfrm>
              <a:off x="311760" y="6131520"/>
              <a:ext cx="535680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1800" b="0" strike="noStrike" spc="-1">
                  <a:solidFill>
                    <a:schemeClr val="dk1">
                      <a:lumMod val="75000"/>
                      <a:lumOff val="25000"/>
                    </a:schemeClr>
                  </a:solidFill>
                  <a:latin typeface="Calibri"/>
                  <a:ea typeface="Arial"/>
                </a:rPr>
                <a:t> 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40" name="TextBox 21"/>
          <p:cNvSpPr/>
          <p:nvPr/>
        </p:nvSpPr>
        <p:spPr>
          <a:xfrm>
            <a:off x="311760" y="5225400"/>
            <a:ext cx="4778280" cy="70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1" strike="noStrike" spc="-1">
                <a:solidFill>
                  <a:schemeClr val="dk1"/>
                </a:solidFill>
                <a:latin typeface="Calibri"/>
                <a:ea typeface="Arial"/>
              </a:rPr>
              <a:t>Страны: </a:t>
            </a:r>
            <a:r>
              <a:rPr lang="ru-RU" sz="2000" b="0" strike="noStrike" spc="-1">
                <a:solidFill>
                  <a:schemeClr val="dk1"/>
                </a:solidFill>
                <a:latin typeface="Calibri"/>
                <a:ea typeface="Arial"/>
              </a:rPr>
              <a:t>Китай, Вьетнам, ОАЭ, Египет, Саудовская Аравия, Турция.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41" name="Группа 53"/>
          <p:cNvGrpSpPr/>
          <p:nvPr/>
        </p:nvGrpSpPr>
        <p:grpSpPr>
          <a:xfrm>
            <a:off x="208440" y="797760"/>
            <a:ext cx="5293440" cy="1124280"/>
            <a:chOff x="208440" y="797760"/>
            <a:chExt cx="5293440" cy="1124280"/>
          </a:xfrm>
        </p:grpSpPr>
        <p:sp>
          <p:nvSpPr>
            <p:cNvPr id="342" name="Скругленный прямоугольник 37"/>
            <p:cNvSpPr/>
            <p:nvPr/>
          </p:nvSpPr>
          <p:spPr>
            <a:xfrm>
              <a:off x="208440" y="1090440"/>
              <a:ext cx="4653360" cy="83160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343" name="Группа 54"/>
            <p:cNvGrpSpPr/>
            <p:nvPr/>
          </p:nvGrpSpPr>
          <p:grpSpPr>
            <a:xfrm>
              <a:off x="3145680" y="797760"/>
              <a:ext cx="2356200" cy="708120"/>
              <a:chOff x="3145680" y="797760"/>
              <a:chExt cx="2356200" cy="708120"/>
            </a:xfrm>
          </p:grpSpPr>
          <p:sp>
            <p:nvSpPr>
              <p:cNvPr id="344" name="Скругленный прямоугольник 39"/>
              <p:cNvSpPr/>
              <p:nvPr/>
            </p:nvSpPr>
            <p:spPr>
              <a:xfrm>
                <a:off x="3430800" y="820800"/>
                <a:ext cx="1737000" cy="641160"/>
              </a:xfrm>
              <a:prstGeom prst="flowChartAlternateProcess">
                <a:avLst/>
              </a:prstGeom>
              <a:solidFill>
                <a:srgbClr val="E04D39"/>
              </a:solidFill>
              <a:ln w="57240">
                <a:solidFill>
                  <a:srgbClr val="E04D3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ru-RU" sz="1600" b="0" strike="noStrike" spc="-1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345" name="Прямоугольник 121"/>
              <p:cNvSpPr/>
              <p:nvPr/>
            </p:nvSpPr>
            <p:spPr>
              <a:xfrm>
                <a:off x="3145680" y="797760"/>
                <a:ext cx="2356200" cy="708120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800" b="1" strike="noStrike" spc="-1">
                    <a:solidFill>
                      <a:schemeClr val="lt1"/>
                    </a:solidFill>
                    <a:latin typeface="Calibri"/>
                    <a:ea typeface="Arial"/>
                  </a:rPr>
                  <a:t>СМСП + крупный бизнес</a:t>
                </a: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346" name="Прямоугольник 122"/>
          <p:cNvSpPr/>
          <p:nvPr/>
        </p:nvSpPr>
        <p:spPr>
          <a:xfrm>
            <a:off x="818640" y="1419120"/>
            <a:ext cx="34653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60">
                <a:solidFill>
                  <a:srgbClr val="1D1D1B"/>
                </a:solidFill>
                <a:latin typeface="Calibri"/>
                <a:ea typeface="Arial"/>
              </a:rPr>
              <a:t>РАЗМЕЩЕНИЕ В ПАВИЛЬОНАХ АПК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47" name="Группа 55"/>
          <p:cNvGrpSpPr/>
          <p:nvPr/>
        </p:nvGrpSpPr>
        <p:grpSpPr>
          <a:xfrm>
            <a:off x="6554160" y="779400"/>
            <a:ext cx="5312880" cy="1134000"/>
            <a:chOff x="6554160" y="779400"/>
            <a:chExt cx="5312880" cy="1134000"/>
          </a:xfrm>
        </p:grpSpPr>
        <p:sp>
          <p:nvSpPr>
            <p:cNvPr id="348" name="Скругленный прямоугольник 40"/>
            <p:cNvSpPr/>
            <p:nvPr/>
          </p:nvSpPr>
          <p:spPr>
            <a:xfrm>
              <a:off x="6554160" y="1124640"/>
              <a:ext cx="4653360" cy="78876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349" name="Группа 56"/>
            <p:cNvGrpSpPr/>
            <p:nvPr/>
          </p:nvGrpSpPr>
          <p:grpSpPr>
            <a:xfrm>
              <a:off x="9510840" y="779400"/>
              <a:ext cx="2356200" cy="708120"/>
              <a:chOff x="9510840" y="779400"/>
              <a:chExt cx="2356200" cy="708120"/>
            </a:xfrm>
          </p:grpSpPr>
          <p:sp>
            <p:nvSpPr>
              <p:cNvPr id="350" name="Скругленный прямоугольник 41"/>
              <p:cNvSpPr/>
              <p:nvPr/>
            </p:nvSpPr>
            <p:spPr>
              <a:xfrm>
                <a:off x="9795600" y="801720"/>
                <a:ext cx="1737000" cy="608040"/>
              </a:xfrm>
              <a:prstGeom prst="flowChartAlternateProcess">
                <a:avLst/>
              </a:prstGeom>
              <a:solidFill>
                <a:srgbClr val="E04D39"/>
              </a:solidFill>
              <a:ln w="57240">
                <a:solidFill>
                  <a:srgbClr val="E04D3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ru-RU" sz="1600" b="0" strike="noStrike" spc="-1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351" name="Прямоугольник 123"/>
              <p:cNvSpPr/>
              <p:nvPr/>
            </p:nvSpPr>
            <p:spPr>
              <a:xfrm>
                <a:off x="9510840" y="779400"/>
                <a:ext cx="2356200" cy="708120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800" b="1" strike="noStrike" spc="-1">
                    <a:solidFill>
                      <a:schemeClr val="lt1"/>
                    </a:solidFill>
                    <a:latin typeface="Calibri"/>
                    <a:ea typeface="Arial"/>
                  </a:rPr>
                  <a:t>СМСП + крупный бизнес</a:t>
                </a: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352" name="Прямоугольник 124"/>
          <p:cNvSpPr/>
          <p:nvPr/>
        </p:nvSpPr>
        <p:spPr>
          <a:xfrm>
            <a:off x="7135560" y="1397160"/>
            <a:ext cx="38876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60">
                <a:solidFill>
                  <a:srgbClr val="1D1D1B"/>
                </a:solidFill>
                <a:latin typeface="Calibri"/>
                <a:ea typeface="Arial"/>
              </a:rPr>
              <a:t>СЕРТИФИКАЦИЯ «СДЕЛАНО В РОССИИ»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Прямоугольник 125"/>
          <p:cNvSpPr/>
          <p:nvPr/>
        </p:nvSpPr>
        <p:spPr>
          <a:xfrm>
            <a:off x="268920" y="2056320"/>
            <a:ext cx="4982760" cy="310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dk1"/>
                </a:solidFill>
                <a:latin typeface="Calibri"/>
                <a:ea typeface="Arial"/>
              </a:rPr>
              <a:t>Основные преимущества при размещении:</a:t>
            </a:r>
            <a:br>
              <a:rPr sz="1800"/>
            </a:b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бесплатная инфраструктура павильонов (площади, оборудование, содержание павильона, стендов и иного оборудования);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продвижение и маркетинговая поддержка павильонов со стороны РЭЦ;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поиск потенциальных покупателей продукции со стороны РЭЦ;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помощь в проведении промо-акций со стороны РЭЦ в рамках павильона.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Прямоугольник 126"/>
          <p:cNvSpPr/>
          <p:nvPr/>
        </p:nvSpPr>
        <p:spPr>
          <a:xfrm>
            <a:off x="5484960" y="2189520"/>
            <a:ext cx="6467040" cy="3533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dk1"/>
                </a:solidFill>
                <a:latin typeface="Calibri"/>
                <a:ea typeface="Arial"/>
              </a:rPr>
              <a:t>Участники Программы получат: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lvl="1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участие в рекламно-информационных кампаниях РЭЦ;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lvl="1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создание кобрендинговых продуктов (оформление упаковки товара с использованием элементов Национального бренда «Сделано в России») для приоритетного продвижения в рамках акций продвижения за рубежом Группы РЭЦ;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lvl="1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приоритетное размещение и продвижение в Национальных магазинах на международных электронных торговых площадках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lvl="1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публикации в каталоге конкурентоспособной продукции для распространения через зарубежные сети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lvl="1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экспертные патентные исследования </a:t>
            </a:r>
            <a:r>
              <a:rPr lang="ru-RU" sz="1600" b="0" i="1" strike="noStrike" spc="-1">
                <a:solidFill>
                  <a:schemeClr val="dk1"/>
                </a:solidFill>
                <a:latin typeface="Calibri"/>
                <a:ea typeface="Arial"/>
              </a:rPr>
              <a:t>(специальные бонусы от Роспатента)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lvl="1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профессиональное обучение правовой охране РИД </a:t>
            </a:r>
            <a:r>
              <a:rPr lang="ru-RU" sz="1600" b="0" i="1" strike="noStrike" spc="-1">
                <a:solidFill>
                  <a:schemeClr val="dk1"/>
                </a:solidFill>
                <a:latin typeface="Calibri"/>
                <a:ea typeface="Arial"/>
              </a:rPr>
              <a:t>(специальные бонусы от Роспатента)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Скругленный прямоугольник 42"/>
          <p:cNvSpPr/>
          <p:nvPr/>
        </p:nvSpPr>
        <p:spPr>
          <a:xfrm>
            <a:off x="546480" y="6177240"/>
            <a:ext cx="11516400" cy="463320"/>
          </a:xfrm>
          <a:prstGeom prst="roundRect">
            <a:avLst>
              <a:gd name="adj" fmla="val 16667"/>
            </a:avLst>
          </a:prstGeom>
          <a:noFill/>
          <a:ln w="0">
            <a:solidFill>
              <a:srgbClr val="E04D3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1560" tIns="16560" rIns="61560" bIns="1656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356" name="object 50"/>
          <p:cNvSpPr/>
          <p:nvPr/>
        </p:nvSpPr>
        <p:spPr>
          <a:xfrm>
            <a:off x="902880" y="6250320"/>
            <a:ext cx="11129760" cy="46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560" rIns="0" bIns="0" anchor="t">
            <a:spAutoFit/>
          </a:bodyPr>
          <a:lstStyle/>
          <a:p>
            <a:pPr marL="7560" defTabSz="554400">
              <a:lnSpc>
                <a:spcPct val="100000"/>
              </a:lnSpc>
              <a:spcBef>
                <a:spcPts val="62"/>
              </a:spcBef>
              <a:tabLst>
                <a:tab pos="2858760" algn="l"/>
              </a:tabLst>
            </a:pPr>
            <a:r>
              <a:rPr lang="ru-RU" sz="1800" b="1" strike="noStrike" spc="-4">
                <a:solidFill>
                  <a:srgbClr val="672E17"/>
                </a:solidFill>
                <a:latin typeface="Calibri"/>
                <a:ea typeface="Arial"/>
              </a:rPr>
              <a:t> +7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 (843) 524 90 90                  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INF</a:t>
            </a:r>
            <a:r>
              <a:rPr lang="ru-RU" sz="1800" b="1" u="sng" strike="noStrike" spc="-4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O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@FPP</a:t>
            </a:r>
            <a:r>
              <a:rPr lang="ru-RU" sz="1800" b="1" u="sng" strike="noStrike" spc="-55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R</a:t>
            </a:r>
            <a:r>
              <a:rPr lang="ru-RU" sz="1800" b="1" u="sng" strike="noStrike" spc="-126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T</a:t>
            </a:r>
            <a:r>
              <a:rPr lang="ru-RU" sz="1800" b="1" u="sng" strike="noStrike" spc="-4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.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RU</a:t>
            </a:r>
            <a:r>
              <a:rPr lang="ru-RU" sz="1800" b="1" strike="noStrike" spc="-1">
                <a:solidFill>
                  <a:srgbClr val="0070C0"/>
                </a:solidFill>
                <a:latin typeface="Calibri"/>
                <a:ea typeface="Arial"/>
              </a:rPr>
              <a:t>   </a:t>
            </a:r>
            <a:r>
              <a:rPr lang="ru-RU" sz="1800" b="1" strike="noStrike" spc="-21">
                <a:solidFill>
                  <a:srgbClr val="672E17"/>
                </a:solidFill>
                <a:latin typeface="Calibri"/>
                <a:ea typeface="Arial"/>
              </a:rPr>
              <a:t>Подать заявку:</a:t>
            </a:r>
            <a:r>
              <a:rPr lang="ru-RU" sz="1800" b="1" strike="noStrike" spc="-1">
                <a:solidFill>
                  <a:srgbClr val="0563C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Платформа Мой экспорт </a:t>
            </a:r>
            <a:r>
              <a:rPr lang="en-US" sz="1800" b="1" strike="noStrike" spc="-1">
                <a:solidFill>
                  <a:srgbClr val="0070C0"/>
                </a:solidFill>
                <a:latin typeface="Calibri"/>
                <a:ea typeface="Arial"/>
              </a:rPr>
              <a:t>myexport.exportcenter.ru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7560" defTabSz="554400">
              <a:lnSpc>
                <a:spcPct val="100000"/>
              </a:lnSpc>
              <a:spcBef>
                <a:spcPts val="14"/>
              </a:spcBef>
              <a:tabLst>
                <a:tab pos="2858760" algn="l"/>
              </a:tabLst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57" name="object 51"/>
          <p:cNvGrpSpPr/>
          <p:nvPr/>
        </p:nvGrpSpPr>
        <p:grpSpPr>
          <a:xfrm>
            <a:off x="590400" y="6250320"/>
            <a:ext cx="308880" cy="308520"/>
            <a:chOff x="590400" y="6250320"/>
            <a:chExt cx="308880" cy="308520"/>
          </a:xfrm>
        </p:grpSpPr>
        <p:pic>
          <p:nvPicPr>
            <p:cNvPr id="358" name="object 52"/>
            <p:cNvPicPr/>
            <p:nvPr/>
          </p:nvPicPr>
          <p:blipFill>
            <a:blip r:embed="rId3"/>
            <a:stretch/>
          </p:blipFill>
          <p:spPr>
            <a:xfrm>
              <a:off x="749160" y="6250320"/>
              <a:ext cx="150120" cy="147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59" name="object 53"/>
            <p:cNvSpPr/>
            <p:nvPr/>
          </p:nvSpPr>
          <p:spPr>
            <a:xfrm>
              <a:off x="590400" y="6282000"/>
              <a:ext cx="277920" cy="276840"/>
            </a:xfrm>
            <a:custGeom>
              <a:avLst/>
              <a:gdLst>
                <a:gd name="textAreaLeft" fmla="*/ 0 w 277920"/>
                <a:gd name="textAreaRight" fmla="*/ 281880 w 277920"/>
                <a:gd name="textAreaTop" fmla="*/ 0 h 276840"/>
                <a:gd name="textAreaBottom" fmla="*/ 280800 h 276840"/>
              </a:gdLst>
              <a:ahLst/>
              <a:cxnLst/>
              <a:rect l="textAreaLeft" t="textAreaTop" r="textAreaRight" b="textAreaBottom"/>
              <a:pathLst>
                <a:path w="464820" h="462914">
                  <a:moveTo>
                    <a:pt x="412737" y="405625"/>
                  </a:moveTo>
                  <a:lnTo>
                    <a:pt x="407530" y="400418"/>
                  </a:lnTo>
                  <a:lnTo>
                    <a:pt x="339966" y="327647"/>
                  </a:lnTo>
                  <a:lnTo>
                    <a:pt x="334759" y="322440"/>
                  </a:lnTo>
                  <a:lnTo>
                    <a:pt x="324472" y="322440"/>
                  </a:lnTo>
                  <a:lnTo>
                    <a:pt x="314058" y="332854"/>
                  </a:lnTo>
                  <a:lnTo>
                    <a:pt x="314058" y="343268"/>
                  </a:lnTo>
                  <a:lnTo>
                    <a:pt x="381622" y="410832"/>
                  </a:lnTo>
                  <a:lnTo>
                    <a:pt x="357238" y="426453"/>
                  </a:lnTo>
                  <a:lnTo>
                    <a:pt x="331584" y="434200"/>
                  </a:lnTo>
                  <a:lnTo>
                    <a:pt x="304787" y="434200"/>
                  </a:lnTo>
                  <a:lnTo>
                    <a:pt x="243319" y="410197"/>
                  </a:lnTo>
                  <a:lnTo>
                    <a:pt x="186296" y="367906"/>
                  </a:lnTo>
                  <a:lnTo>
                    <a:pt x="137414" y="322440"/>
                  </a:lnTo>
                  <a:lnTo>
                    <a:pt x="88265" y="267576"/>
                  </a:lnTo>
                  <a:lnTo>
                    <a:pt x="56134" y="222999"/>
                  </a:lnTo>
                  <a:lnTo>
                    <a:pt x="33401" y="181978"/>
                  </a:lnTo>
                  <a:lnTo>
                    <a:pt x="23749" y="153289"/>
                  </a:lnTo>
                  <a:lnTo>
                    <a:pt x="25654" y="127381"/>
                  </a:lnTo>
                  <a:lnTo>
                    <a:pt x="39243" y="101600"/>
                  </a:lnTo>
                  <a:lnTo>
                    <a:pt x="100965" y="31242"/>
                  </a:lnTo>
                  <a:lnTo>
                    <a:pt x="178930" y="109220"/>
                  </a:lnTo>
                  <a:lnTo>
                    <a:pt x="158102" y="130048"/>
                  </a:lnTo>
                  <a:lnTo>
                    <a:pt x="158102" y="140462"/>
                  </a:lnTo>
                  <a:lnTo>
                    <a:pt x="168516" y="150749"/>
                  </a:lnTo>
                  <a:lnTo>
                    <a:pt x="178930" y="150749"/>
                  </a:lnTo>
                  <a:lnTo>
                    <a:pt x="184137" y="145669"/>
                  </a:lnTo>
                  <a:lnTo>
                    <a:pt x="204965" y="119634"/>
                  </a:lnTo>
                  <a:lnTo>
                    <a:pt x="210045" y="114427"/>
                  </a:lnTo>
                  <a:lnTo>
                    <a:pt x="210045" y="104013"/>
                  </a:lnTo>
                  <a:lnTo>
                    <a:pt x="106172" y="0"/>
                  </a:lnTo>
                  <a:lnTo>
                    <a:pt x="95758" y="0"/>
                  </a:lnTo>
                  <a:lnTo>
                    <a:pt x="43815" y="52070"/>
                  </a:lnTo>
                  <a:lnTo>
                    <a:pt x="15621" y="89281"/>
                  </a:lnTo>
                  <a:lnTo>
                    <a:pt x="1016" y="124206"/>
                  </a:lnTo>
                  <a:lnTo>
                    <a:pt x="0" y="157988"/>
                  </a:lnTo>
                  <a:lnTo>
                    <a:pt x="12700" y="192392"/>
                  </a:lnTo>
                  <a:lnTo>
                    <a:pt x="18034" y="208648"/>
                  </a:lnTo>
                  <a:lnTo>
                    <a:pt x="69596" y="285991"/>
                  </a:lnTo>
                  <a:lnTo>
                    <a:pt x="121793" y="343268"/>
                  </a:lnTo>
                  <a:lnTo>
                    <a:pt x="179565" y="395338"/>
                  </a:lnTo>
                  <a:lnTo>
                    <a:pt x="225666" y="428993"/>
                  </a:lnTo>
                  <a:lnTo>
                    <a:pt x="267195" y="452361"/>
                  </a:lnTo>
                  <a:lnTo>
                    <a:pt x="314058" y="462775"/>
                  </a:lnTo>
                  <a:lnTo>
                    <a:pt x="337426" y="459981"/>
                  </a:lnTo>
                  <a:lnTo>
                    <a:pt x="360794" y="451726"/>
                  </a:lnTo>
                  <a:lnTo>
                    <a:pt x="384162" y="438645"/>
                  </a:lnTo>
                  <a:lnTo>
                    <a:pt x="407530" y="421246"/>
                  </a:lnTo>
                  <a:lnTo>
                    <a:pt x="412737" y="416039"/>
                  </a:lnTo>
                  <a:lnTo>
                    <a:pt x="412737" y="405625"/>
                  </a:lnTo>
                  <a:close/>
                </a:path>
                <a:path w="464820" h="462914">
                  <a:moveTo>
                    <a:pt x="464680" y="358762"/>
                  </a:moveTo>
                  <a:lnTo>
                    <a:pt x="459473" y="353555"/>
                  </a:lnTo>
                  <a:lnTo>
                    <a:pt x="360794" y="259956"/>
                  </a:lnTo>
                  <a:lnTo>
                    <a:pt x="355587" y="254749"/>
                  </a:lnTo>
                  <a:lnTo>
                    <a:pt x="345173" y="254749"/>
                  </a:lnTo>
                  <a:lnTo>
                    <a:pt x="345173" y="259956"/>
                  </a:lnTo>
                  <a:lnTo>
                    <a:pt x="293230" y="306819"/>
                  </a:lnTo>
                  <a:lnTo>
                    <a:pt x="276974" y="315074"/>
                  </a:lnTo>
                  <a:lnTo>
                    <a:pt x="252971" y="314566"/>
                  </a:lnTo>
                  <a:lnTo>
                    <a:pt x="223126" y="302374"/>
                  </a:lnTo>
                  <a:lnTo>
                    <a:pt x="189344" y="275577"/>
                  </a:lnTo>
                  <a:lnTo>
                    <a:pt x="161785" y="241668"/>
                  </a:lnTo>
                  <a:lnTo>
                    <a:pt x="148450" y="211188"/>
                  </a:lnTo>
                  <a:lnTo>
                    <a:pt x="147688" y="185661"/>
                  </a:lnTo>
                  <a:lnTo>
                    <a:pt x="158102" y="166370"/>
                  </a:lnTo>
                  <a:lnTo>
                    <a:pt x="163309" y="161163"/>
                  </a:lnTo>
                  <a:lnTo>
                    <a:pt x="163309" y="150749"/>
                  </a:lnTo>
                  <a:lnTo>
                    <a:pt x="158102" y="145669"/>
                  </a:lnTo>
                  <a:lnTo>
                    <a:pt x="85344" y="77978"/>
                  </a:lnTo>
                  <a:lnTo>
                    <a:pt x="80264" y="72771"/>
                  </a:lnTo>
                  <a:lnTo>
                    <a:pt x="69850" y="72771"/>
                  </a:lnTo>
                  <a:lnTo>
                    <a:pt x="59436" y="83185"/>
                  </a:lnTo>
                  <a:lnTo>
                    <a:pt x="59436" y="93599"/>
                  </a:lnTo>
                  <a:lnTo>
                    <a:pt x="127000" y="161163"/>
                  </a:lnTo>
                  <a:lnTo>
                    <a:pt x="118872" y="185280"/>
                  </a:lnTo>
                  <a:lnTo>
                    <a:pt x="135763" y="254749"/>
                  </a:lnTo>
                  <a:lnTo>
                    <a:pt x="168516" y="296405"/>
                  </a:lnTo>
                  <a:lnTo>
                    <a:pt x="213220" y="331330"/>
                  </a:lnTo>
                  <a:lnTo>
                    <a:pt x="252971" y="345173"/>
                  </a:lnTo>
                  <a:lnTo>
                    <a:pt x="286880" y="342506"/>
                  </a:lnTo>
                  <a:lnTo>
                    <a:pt x="314058" y="327647"/>
                  </a:lnTo>
                  <a:lnTo>
                    <a:pt x="350380" y="291198"/>
                  </a:lnTo>
                  <a:lnTo>
                    <a:pt x="428358" y="363969"/>
                  </a:lnTo>
                  <a:lnTo>
                    <a:pt x="412737" y="379590"/>
                  </a:lnTo>
                  <a:lnTo>
                    <a:pt x="412737" y="395211"/>
                  </a:lnTo>
                  <a:lnTo>
                    <a:pt x="417944" y="400418"/>
                  </a:lnTo>
                  <a:lnTo>
                    <a:pt x="428358" y="400418"/>
                  </a:lnTo>
                  <a:lnTo>
                    <a:pt x="459473" y="369176"/>
                  </a:lnTo>
                  <a:lnTo>
                    <a:pt x="464680" y="369176"/>
                  </a:lnTo>
                  <a:lnTo>
                    <a:pt x="464680" y="358762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  <p:pic>
        <p:nvPicPr>
          <p:cNvPr id="360" name="Picture 3" descr="Международный экспортный форум &quot;Сделано в России&quot;  "/>
          <p:cNvPicPr/>
          <p:nvPr/>
        </p:nvPicPr>
        <p:blipFill>
          <a:blip r:embed="rId4"/>
          <a:stretch/>
        </p:blipFill>
        <p:spPr>
          <a:xfrm>
            <a:off x="10832760" y="1957320"/>
            <a:ext cx="1029240" cy="821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Рисунок 34"/>
          <p:cNvPicPr/>
          <p:nvPr/>
        </p:nvPicPr>
        <p:blipFill>
          <a:blip r:embed="rId2"/>
          <a:srcRect t="1691" r="61227"/>
          <a:stretch/>
        </p:blipFill>
        <p:spPr>
          <a:xfrm>
            <a:off x="0" y="0"/>
            <a:ext cx="4806360" cy="6856560"/>
          </a:xfrm>
          <a:prstGeom prst="rect">
            <a:avLst/>
          </a:prstGeom>
          <a:ln w="0">
            <a:noFill/>
          </a:ln>
        </p:spPr>
      </p:pic>
      <p:sp>
        <p:nvSpPr>
          <p:cNvPr id="104" name="Прямоугольник 85"/>
          <p:cNvSpPr/>
          <p:nvPr/>
        </p:nvSpPr>
        <p:spPr>
          <a:xfrm>
            <a:off x="5919480" y="522720"/>
            <a:ext cx="5189040" cy="70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200" b="1" strike="noStrike" spc="-1">
                <a:solidFill>
                  <a:srgbClr val="562212"/>
                </a:solidFill>
                <a:latin typeface="Calibri"/>
                <a:ea typeface="Arial"/>
              </a:rPr>
              <a:t>МИКРОФИНАНСОВЫЙ ПРОДУКТ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800" b="1" strike="noStrike" spc="-1">
                <a:solidFill>
                  <a:srgbClr val="562212"/>
                </a:solidFill>
                <a:latin typeface="Calibri"/>
                <a:ea typeface="Arial"/>
              </a:rPr>
              <a:t>«Поддержка СВО	»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Скругленный прямоугольник 13"/>
          <p:cNvSpPr/>
          <p:nvPr/>
        </p:nvSpPr>
        <p:spPr>
          <a:xfrm>
            <a:off x="5919480" y="440640"/>
            <a:ext cx="5189040" cy="83448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B5C3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06" name="Прямоугольник 86"/>
          <p:cNvSpPr/>
          <p:nvPr/>
        </p:nvSpPr>
        <p:spPr>
          <a:xfrm>
            <a:off x="7835040" y="3406680"/>
            <a:ext cx="180000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300 тысяч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5 млн </a:t>
            </a: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рублей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Прямоугольник 87"/>
          <p:cNvSpPr/>
          <p:nvPr/>
        </p:nvSpPr>
        <p:spPr>
          <a:xfrm>
            <a:off x="7752600" y="4227480"/>
            <a:ext cx="200592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3</a:t>
            </a:r>
            <a:r>
              <a:rPr lang="ru-RU" sz="1800" b="1" strike="noStrike" spc="-1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36</a:t>
            </a: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 месяцев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Прямоугольник 88"/>
          <p:cNvSpPr/>
          <p:nvPr/>
        </p:nvSpPr>
        <p:spPr>
          <a:xfrm>
            <a:off x="7820280" y="4885200"/>
            <a:ext cx="34178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1% годовых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9" name="Picture 26" descr="https://stomatologspb.ru/wp-content/uploads/ruble_PNG26.png"/>
          <p:cNvPicPr/>
          <p:nvPr/>
        </p:nvPicPr>
        <p:blipFill>
          <a:blip r:embed="rId3"/>
          <a:stretch/>
        </p:blipFill>
        <p:spPr>
          <a:xfrm>
            <a:off x="7236000" y="3549600"/>
            <a:ext cx="358560" cy="358560"/>
          </a:xfrm>
          <a:prstGeom prst="rect">
            <a:avLst/>
          </a:prstGeom>
          <a:ln w="0">
            <a:noFill/>
          </a:ln>
        </p:spPr>
      </p:pic>
      <p:pic>
        <p:nvPicPr>
          <p:cNvPr id="110" name="Picture 27" descr="https://xn----8sbkdgnibjafxdci9g.xn--p1ai/wp-content/uploads/2019/12/srok-obuchenija.png"/>
          <p:cNvPicPr/>
          <p:nvPr/>
        </p:nvPicPr>
        <p:blipFill>
          <a:blip r:embed="rId4"/>
          <a:stretch/>
        </p:blipFill>
        <p:spPr>
          <a:xfrm>
            <a:off x="7153200" y="4232160"/>
            <a:ext cx="358560" cy="358560"/>
          </a:xfrm>
          <a:prstGeom prst="rect">
            <a:avLst/>
          </a:prstGeom>
          <a:ln w="0">
            <a:noFill/>
          </a:ln>
        </p:spPr>
      </p:pic>
      <p:pic>
        <p:nvPicPr>
          <p:cNvPr id="111" name="Picture 28" descr="https://xn--b1aqpp2b.xn----8sbg5beewf.xn--p1ai/images/9519f396-be5f-62ad-b139-a010fd802c7a.png"/>
          <p:cNvPicPr/>
          <p:nvPr/>
        </p:nvPicPr>
        <p:blipFill>
          <a:blip r:embed="rId5"/>
          <a:stretch/>
        </p:blipFill>
        <p:spPr>
          <a:xfrm>
            <a:off x="7148880" y="4869360"/>
            <a:ext cx="386280" cy="358560"/>
          </a:xfrm>
          <a:prstGeom prst="rect">
            <a:avLst/>
          </a:prstGeom>
          <a:ln w="0">
            <a:noFill/>
          </a:ln>
        </p:spPr>
      </p:pic>
      <p:sp>
        <p:nvSpPr>
          <p:cNvPr id="112" name="Прямоугольник 89"/>
          <p:cNvSpPr/>
          <p:nvPr/>
        </p:nvSpPr>
        <p:spPr>
          <a:xfrm>
            <a:off x="6137640" y="3560400"/>
            <a:ext cx="9633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562212"/>
                </a:solidFill>
                <a:latin typeface="Calibri"/>
                <a:ea typeface="Arial"/>
              </a:rPr>
              <a:t>СУММА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Прямоугольник 90"/>
          <p:cNvSpPr/>
          <p:nvPr/>
        </p:nvSpPr>
        <p:spPr>
          <a:xfrm>
            <a:off x="6170040" y="4242600"/>
            <a:ext cx="7041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562212"/>
                </a:solidFill>
                <a:latin typeface="Calibri"/>
                <a:ea typeface="Arial"/>
              </a:rPr>
              <a:t>СРОК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Прямоугольник 91"/>
          <p:cNvSpPr/>
          <p:nvPr/>
        </p:nvSpPr>
        <p:spPr>
          <a:xfrm>
            <a:off x="6164640" y="4875840"/>
            <a:ext cx="93132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562212"/>
                </a:solidFill>
                <a:latin typeface="Calibri"/>
                <a:ea typeface="Arial"/>
              </a:rPr>
              <a:t>СТАВКА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Прямоугольник 92"/>
          <p:cNvSpPr/>
          <p:nvPr/>
        </p:nvSpPr>
        <p:spPr>
          <a:xfrm>
            <a:off x="6630840" y="1275840"/>
            <a:ext cx="5303160" cy="2040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70560" defTabSz="914400">
              <a:lnSpc>
                <a:spcPct val="100000"/>
              </a:lnSpc>
            </a:pPr>
            <a:r>
              <a:rPr lang="ru-RU" sz="1600" b="1" strike="noStrike" spc="-15">
                <a:solidFill>
                  <a:srgbClr val="C79363"/>
                </a:solidFill>
                <a:latin typeface="Calibri"/>
                <a:ea typeface="Arial"/>
              </a:rPr>
              <a:t>Для</a:t>
            </a:r>
            <a:r>
              <a:rPr lang="ru-RU" sz="1600" b="1" strike="noStrike" spc="55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600" b="1" strike="noStrike" spc="-7">
                <a:solidFill>
                  <a:srgbClr val="C79363"/>
                </a:solidFill>
                <a:latin typeface="Calibri"/>
                <a:ea typeface="Arial"/>
              </a:rPr>
              <a:t>всех</a:t>
            </a:r>
            <a:r>
              <a:rPr lang="ru-RU" sz="1600" b="1" strike="noStrike" spc="41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600" b="1" strike="noStrike" spc="-7">
                <a:solidFill>
                  <a:srgbClr val="C79363"/>
                </a:solidFill>
                <a:latin typeface="Calibri"/>
                <a:ea typeface="Arial"/>
              </a:rPr>
              <a:t>субъектов</a:t>
            </a:r>
            <a:r>
              <a:rPr lang="ru-RU" sz="1600" b="1" strike="noStrike" spc="75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600" b="1" strike="noStrike" spc="-12">
                <a:solidFill>
                  <a:srgbClr val="C79363"/>
                </a:solidFill>
                <a:latin typeface="Calibri"/>
                <a:ea typeface="Arial"/>
              </a:rPr>
              <a:t>МСП</a:t>
            </a:r>
            <a:r>
              <a:rPr lang="ru-RU" sz="1600" b="1" strike="noStrike" spc="43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600" b="1" strike="noStrike" spc="-7">
                <a:solidFill>
                  <a:srgbClr val="C79363"/>
                </a:solidFill>
                <a:latin typeface="Calibri"/>
                <a:ea typeface="Arial"/>
              </a:rPr>
              <a:t>Республики</a:t>
            </a:r>
            <a:r>
              <a:rPr lang="ru-RU" sz="1600" b="1" strike="noStrike" spc="49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600" b="1" strike="noStrike" spc="-12">
                <a:solidFill>
                  <a:srgbClr val="C79363"/>
                </a:solidFill>
                <a:latin typeface="Calibri"/>
                <a:ea typeface="Arial"/>
              </a:rPr>
              <a:t>Татарстан) направивших на момент подачи заявки на микрозаем на военную службу по контракту одного и более военнообязанных работников или  индивидуальный предприниматель, вернувшийся с военной службы в зоне СВО или гражданин, зарегистрированный в качестве индивидуального предпринимателя, после возвращения с военной службы в зоне СВО.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Кольцо 10"/>
          <p:cNvSpPr/>
          <p:nvPr/>
        </p:nvSpPr>
        <p:spPr>
          <a:xfrm>
            <a:off x="6065640" y="1612800"/>
            <a:ext cx="313920" cy="31392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2400" b="0" strike="noStrike" spc="-1">
              <a:solidFill>
                <a:srgbClr val="FFFFFF"/>
              </a:solidFill>
              <a:latin typeface="Calibri"/>
              <a:ea typeface="Arial"/>
            </a:endParaRPr>
          </a:p>
        </p:txBody>
      </p:sp>
      <p:sp>
        <p:nvSpPr>
          <p:cNvPr id="117" name="TextBox 14"/>
          <p:cNvSpPr/>
          <p:nvPr/>
        </p:nvSpPr>
        <p:spPr>
          <a:xfrm>
            <a:off x="90360" y="1183320"/>
            <a:ext cx="61905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Подать заявку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lt1"/>
                </a:solidFill>
                <a:latin typeface="Calibri"/>
                <a:ea typeface="Arial"/>
              </a:rPr>
              <a:t>1. на Цифровой платформе МСП.РФ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Прямоугольник 93"/>
          <p:cNvSpPr/>
          <p:nvPr/>
        </p:nvSpPr>
        <p:spPr>
          <a:xfrm>
            <a:off x="7839360" y="5543640"/>
            <a:ext cx="11973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Без залога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TextBox 5"/>
          <p:cNvSpPr/>
          <p:nvPr/>
        </p:nvSpPr>
        <p:spPr>
          <a:xfrm>
            <a:off x="3421080" y="1127880"/>
            <a:ext cx="534600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1" strike="noStrike" spc="-7">
                <a:solidFill>
                  <a:srgbClr val="1D1D1B"/>
                </a:solidFill>
                <a:latin typeface="Calibri"/>
                <a:ea typeface="Arial"/>
              </a:rPr>
              <a:t>НАЛОГОВЫЕ ЛЬГОТЫ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5" name="Скругленный прямоугольник 14"/>
          <p:cNvSpPr/>
          <p:nvPr/>
        </p:nvSpPr>
        <p:spPr>
          <a:xfrm>
            <a:off x="3762360" y="1010520"/>
            <a:ext cx="4662720" cy="62244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396" name="Параллелограмм 21"/>
          <p:cNvSpPr/>
          <p:nvPr/>
        </p:nvSpPr>
        <p:spPr>
          <a:xfrm>
            <a:off x="210960" y="234360"/>
            <a:ext cx="779760" cy="47088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397" name="Прямоугольник 22"/>
          <p:cNvSpPr/>
          <p:nvPr/>
        </p:nvSpPr>
        <p:spPr>
          <a:xfrm>
            <a:off x="424440" y="271800"/>
            <a:ext cx="180360" cy="39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endParaRPr lang="ru-RU" sz="2000" b="0" strike="noStrike" spc="-1">
              <a:solidFill>
                <a:schemeClr val="dk1"/>
              </a:solidFill>
              <a:latin typeface="Arial Black"/>
              <a:ea typeface="Arial"/>
            </a:endParaRPr>
          </a:p>
        </p:txBody>
      </p:sp>
      <p:sp>
        <p:nvSpPr>
          <p:cNvPr id="398" name="Параллелограмм 25"/>
          <p:cNvSpPr/>
          <p:nvPr/>
        </p:nvSpPr>
        <p:spPr>
          <a:xfrm>
            <a:off x="932400" y="244800"/>
            <a:ext cx="10825200" cy="46404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399" name="Прямоугольник 27"/>
          <p:cNvSpPr/>
          <p:nvPr/>
        </p:nvSpPr>
        <p:spPr>
          <a:xfrm>
            <a:off x="1330560" y="288000"/>
            <a:ext cx="992484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1" strike="noStrike" spc="-7">
                <a:solidFill>
                  <a:schemeClr val="lt1"/>
                </a:solidFill>
                <a:latin typeface="Arial Black"/>
                <a:ea typeface="Arial"/>
              </a:rPr>
              <a:t>МЕРЫ ПОДДЕРЖКИ ДЛЯ РЕЗИДЕНТОВ ПРОМЫШЛЕННЫХ ПАРКОВ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0" name="TextBox 20"/>
          <p:cNvSpPr/>
          <p:nvPr/>
        </p:nvSpPr>
        <p:spPr>
          <a:xfrm>
            <a:off x="6447960" y="1805400"/>
            <a:ext cx="4892400" cy="1798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Arial"/>
              </a:rPr>
              <a:t>Для управляющих компаний индустриальных (промышленных) парков и/или резидентов индустриальных  (промышленных) парков, зарегистрированных на территории Республики Татарстан, являющихся субъектами малого и  среднего предпринимательства, заключивших с Министерством экономики Республики Татарстан соглашение  об осуществлении деятельности на территории индустриальных (промышленных) парков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1" name="Кольцо 33"/>
          <p:cNvSpPr/>
          <p:nvPr/>
        </p:nvSpPr>
        <p:spPr>
          <a:xfrm>
            <a:off x="6085080" y="1853280"/>
            <a:ext cx="294840" cy="27504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2400" b="0" strike="noStrike" spc="-1">
              <a:solidFill>
                <a:srgbClr val="FFFFFF"/>
              </a:solidFill>
              <a:latin typeface="Calibri"/>
              <a:ea typeface="Arial"/>
            </a:endParaRPr>
          </a:p>
        </p:txBody>
      </p:sp>
      <p:cxnSp>
        <p:nvCxnSpPr>
          <p:cNvPr id="402" name="Прямая соединительная линия 26"/>
          <p:cNvCxnSpPr/>
          <p:nvPr/>
        </p:nvCxnSpPr>
        <p:spPr>
          <a:xfrm>
            <a:off x="5858280" y="3789000"/>
            <a:ext cx="5603760" cy="4320"/>
          </a:xfrm>
          <a:prstGeom prst="straightConnector1">
            <a:avLst/>
          </a:prstGeom>
          <a:ln w="38160">
            <a:solidFill>
              <a:srgbClr val="C79363"/>
            </a:solidFill>
            <a:prstDash val="sysDot"/>
            <a:round/>
          </a:ln>
        </p:spPr>
      </p:cxnSp>
      <p:sp>
        <p:nvSpPr>
          <p:cNvPr id="403" name="Прямоугольник 6"/>
          <p:cNvSpPr/>
          <p:nvPr/>
        </p:nvSpPr>
        <p:spPr>
          <a:xfrm>
            <a:off x="6527880" y="4124880"/>
            <a:ext cx="5357520" cy="201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Освобождение от уплаты транспортного налога;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Освобождение от уплаты налога на имущество организаций;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Сниженные ставки по УСН («доходы» – 1%, «доходы минус расходы» – 5%)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4" name="Рисунок 7"/>
          <p:cNvPicPr/>
          <p:nvPr/>
        </p:nvPicPr>
        <p:blipFill>
          <a:blip r:embed="rId2"/>
          <a:stretch/>
        </p:blipFill>
        <p:spPr>
          <a:xfrm>
            <a:off x="5858640" y="4203720"/>
            <a:ext cx="379800" cy="361440"/>
          </a:xfrm>
          <a:prstGeom prst="rect">
            <a:avLst/>
          </a:prstGeom>
          <a:ln w="0">
            <a:noFill/>
          </a:ln>
        </p:spPr>
      </p:pic>
      <p:pic>
        <p:nvPicPr>
          <p:cNvPr id="405" name="Рисунок 32"/>
          <p:cNvPicPr/>
          <p:nvPr/>
        </p:nvPicPr>
        <p:blipFill>
          <a:blip r:embed="rId2"/>
          <a:stretch/>
        </p:blipFill>
        <p:spPr>
          <a:xfrm>
            <a:off x="5858640" y="4723560"/>
            <a:ext cx="379800" cy="361440"/>
          </a:xfrm>
          <a:prstGeom prst="rect">
            <a:avLst/>
          </a:prstGeom>
          <a:ln w="0">
            <a:noFill/>
          </a:ln>
        </p:spPr>
      </p:pic>
      <p:pic>
        <p:nvPicPr>
          <p:cNvPr id="406" name="Рисунок 33"/>
          <p:cNvPicPr/>
          <p:nvPr/>
        </p:nvPicPr>
        <p:blipFill>
          <a:blip r:embed="rId2"/>
          <a:stretch/>
        </p:blipFill>
        <p:spPr>
          <a:xfrm>
            <a:off x="5858640" y="5535360"/>
            <a:ext cx="379800" cy="361440"/>
          </a:xfrm>
          <a:prstGeom prst="rect">
            <a:avLst/>
          </a:prstGeom>
          <a:ln w="0">
            <a:noFill/>
          </a:ln>
        </p:spPr>
      </p:pic>
      <p:sp>
        <p:nvSpPr>
          <p:cNvPr id="407" name="Прямоугольник 8"/>
          <p:cNvSpPr/>
          <p:nvPr/>
        </p:nvSpPr>
        <p:spPr>
          <a:xfrm>
            <a:off x="482760" y="2133000"/>
            <a:ext cx="5061240" cy="3139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dk1"/>
                </a:solidFill>
                <a:latin typeface="Calibri"/>
                <a:ea typeface="Arial"/>
              </a:rPr>
              <a:t>Обеспечение:</a:t>
            </a:r>
            <a:br>
              <a:rPr sz="1400"/>
            </a:b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Arial"/>
              </a:rPr>
              <a:t>Пункт 3.1 статьи 6 Закона Республики Татарстан от 29.11.2002 № 24-ЗРТ 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Arial"/>
              </a:rPr>
              <a:t>«О транспортном налоге» ;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Arial"/>
              </a:rPr>
              <a:t>Подпункт 3 пункта 2 статьи 1.1 Закона Республики Татарстан от 17.06.2009 № 19-ЗРТ «Об установлении дифференцированных налоговых ставок для налогоплательщиков, применяющих упрощенную систему налогообложения»;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Arial"/>
              </a:rPr>
              <a:t>Подпункт 5 пункта 2 статьи 1 Закона Республики Татарстан от 17.06.2009 № 19-ЗРТ «Об установлении дифференцированных налоговых ставок для налогоплательщиков, применяющих упрощенную систему налогообложения»;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Arial"/>
              </a:rPr>
              <a:t>Подпункт 18 пункта 1 статьи 3 Закона Республики Татарстан от 28.11.2003 № 49-ЗРТ "О налоге на имущество организаций" 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TextBox 6"/>
          <p:cNvSpPr/>
          <p:nvPr/>
        </p:nvSpPr>
        <p:spPr>
          <a:xfrm>
            <a:off x="3431880" y="929160"/>
            <a:ext cx="5756040" cy="70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1" strike="noStrike" spc="-7">
                <a:solidFill>
                  <a:srgbClr val="1D1D1B"/>
                </a:solidFill>
                <a:latin typeface="Calibri"/>
                <a:ea typeface="Arial"/>
              </a:rPr>
              <a:t>СУБСИДИРОВАНИЕ ЧАСТИ ЗАТРАТ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000" b="1" strike="noStrike" spc="-7">
                <a:solidFill>
                  <a:srgbClr val="1D1D1B"/>
                </a:solidFill>
                <a:latin typeface="Calibri"/>
                <a:ea typeface="Arial"/>
              </a:rPr>
              <a:t>ЗА ПОТРЕБЛЕННУЮ ЭЛЕКТРОЭНЕРГИЮ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9" name="Скругленный прямоугольник 2"/>
          <p:cNvSpPr/>
          <p:nvPr/>
        </p:nvSpPr>
        <p:spPr>
          <a:xfrm>
            <a:off x="2855520" y="969840"/>
            <a:ext cx="6548040" cy="62208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410" name="Параллелограмм 3"/>
          <p:cNvSpPr/>
          <p:nvPr/>
        </p:nvSpPr>
        <p:spPr>
          <a:xfrm>
            <a:off x="210960" y="234360"/>
            <a:ext cx="779400" cy="47052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411" name="Прямоугольник 13"/>
          <p:cNvSpPr/>
          <p:nvPr/>
        </p:nvSpPr>
        <p:spPr>
          <a:xfrm>
            <a:off x="424440" y="271800"/>
            <a:ext cx="18000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endParaRPr lang="ru-RU" sz="2000" b="0" strike="noStrike" spc="-1">
              <a:solidFill>
                <a:schemeClr val="dk1"/>
              </a:solidFill>
              <a:latin typeface="Arial Black"/>
              <a:ea typeface="Arial"/>
            </a:endParaRPr>
          </a:p>
        </p:txBody>
      </p:sp>
      <p:sp>
        <p:nvSpPr>
          <p:cNvPr id="412" name="Параллелограмм 4"/>
          <p:cNvSpPr/>
          <p:nvPr/>
        </p:nvSpPr>
        <p:spPr>
          <a:xfrm>
            <a:off x="932400" y="244800"/>
            <a:ext cx="10824840" cy="46368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413" name="Прямоугольник 15"/>
          <p:cNvSpPr/>
          <p:nvPr/>
        </p:nvSpPr>
        <p:spPr>
          <a:xfrm>
            <a:off x="1330560" y="288000"/>
            <a:ext cx="992448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600" b="1" strike="noStrike" spc="-7">
                <a:solidFill>
                  <a:schemeClr val="lt1"/>
                </a:solidFill>
                <a:latin typeface="Arial Black"/>
                <a:ea typeface="Arial"/>
              </a:rPr>
              <a:t>МЕРЫ ПОДДЕРЖКИ ДЛЯ РЕЗИДЕНТОВ ПРОМЫШЛЕННЫХ ПАРКОВ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4" name="TextBox 7"/>
          <p:cNvSpPr/>
          <p:nvPr/>
        </p:nvSpPr>
        <p:spPr>
          <a:xfrm>
            <a:off x="6162480" y="1922760"/>
            <a:ext cx="5594760" cy="256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Arial"/>
              </a:rPr>
              <a:t>Для кого: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Arial"/>
              </a:rPr>
              <a:t>Для управляющих компаний индустриальных (промышленных) парков и/или резидентов индустриальных  (промышленных) парков, являющихся субъектами малого и  среднего предпринимательства, заключивших с Министерством экономики Республики Татарстан соглашение  об осуществлении деятельности на территории индустриальных (промышленных) парков, имеющих прямые договорные отношения с организацией, поставляющей электрическую энергию и являющихся потребителем электрической энергии уровней напряжения НН, СН-I  и СН-II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5" name="Кольцо 2"/>
          <p:cNvSpPr/>
          <p:nvPr/>
        </p:nvSpPr>
        <p:spPr>
          <a:xfrm>
            <a:off x="131760" y="1881720"/>
            <a:ext cx="294480" cy="27468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ru-RU" sz="2400" b="0" strike="noStrike" spc="-1">
                <a:solidFill>
                  <a:srgbClr val="FFFFFF"/>
                </a:solidFill>
                <a:latin typeface="Calibri"/>
                <a:ea typeface="Arial"/>
              </a:rPr>
              <a:t>с</a:t>
            </a:r>
          </a:p>
        </p:txBody>
      </p:sp>
      <p:cxnSp>
        <p:nvCxnSpPr>
          <p:cNvPr id="416" name="Прямая соединительная линия 2"/>
          <p:cNvCxnSpPr/>
          <p:nvPr/>
        </p:nvCxnSpPr>
        <p:spPr>
          <a:xfrm>
            <a:off x="6279840" y="4679280"/>
            <a:ext cx="5604120" cy="4680"/>
          </a:xfrm>
          <a:prstGeom prst="straightConnector1">
            <a:avLst/>
          </a:prstGeom>
          <a:ln w="38160">
            <a:solidFill>
              <a:srgbClr val="C79363"/>
            </a:solidFill>
            <a:prstDash val="sysDot"/>
            <a:round/>
          </a:ln>
        </p:spPr>
      </p:cxnSp>
      <p:sp>
        <p:nvSpPr>
          <p:cNvPr id="417" name="Прямоугольник 18"/>
          <p:cNvSpPr/>
          <p:nvPr/>
        </p:nvSpPr>
        <p:spPr>
          <a:xfrm>
            <a:off x="429840" y="1833840"/>
            <a:ext cx="5506560" cy="3566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Arial"/>
              </a:rPr>
              <a:t>Условия: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Arial"/>
              </a:rPr>
              <a:t>Для получения субсидии необходимо: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Arial"/>
              </a:rPr>
              <a:t>- 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вести деятельность на территории Республики Татарстан и уплачивать налоги в бюджет Республики Татарстан, быть субъектом малого или среднего предпринимательства;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- иметь действующее соглашение с Министерством экономики Республики Татарстан об осуществлении деятельности на территории индустриального (промышленного) парка;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- предоставлять в ФНС расчет по страховым взносам и персонифицированных сведений о физических лицах;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- являться потребителем электрической энергии уровней напряжения НН, СН-I  и СН-II и осуществлять оплату расходов за потребленную электрическую энергию в организацию, поставляющую электрическую энергию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18" name="Группа 2"/>
          <p:cNvGrpSpPr/>
          <p:nvPr/>
        </p:nvGrpSpPr>
        <p:grpSpPr>
          <a:xfrm>
            <a:off x="6201360" y="5170320"/>
            <a:ext cx="1715040" cy="568800"/>
            <a:chOff x="6201360" y="5170320"/>
            <a:chExt cx="1715040" cy="568800"/>
          </a:xfrm>
        </p:grpSpPr>
        <p:pic>
          <p:nvPicPr>
            <p:cNvPr id="419" name="Picture 2" descr="https://stomatologspb.ru/wp-content/uploads/ruble_PNG26.png"/>
            <p:cNvPicPr/>
            <p:nvPr/>
          </p:nvPicPr>
          <p:blipFill>
            <a:blip r:embed="rId2"/>
            <a:stretch/>
          </p:blipFill>
          <p:spPr>
            <a:xfrm>
              <a:off x="7292520" y="5170320"/>
              <a:ext cx="623880" cy="468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20" name="Прямоугольник 33"/>
            <p:cNvSpPr/>
            <p:nvPr/>
          </p:nvSpPr>
          <p:spPr>
            <a:xfrm>
              <a:off x="6201360" y="5208840"/>
              <a:ext cx="132156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800" b="1" strike="noStrike" spc="-1">
                  <a:solidFill>
                    <a:srgbClr val="562212"/>
                  </a:solidFill>
                  <a:latin typeface="Calibri"/>
                  <a:ea typeface="Arial"/>
                </a:rPr>
                <a:t>СУММА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1" name="Прямоугольник 37"/>
            <p:cNvSpPr/>
            <p:nvPr/>
          </p:nvSpPr>
          <p:spPr>
            <a:xfrm>
              <a:off x="6201360" y="5436000"/>
              <a:ext cx="180000" cy="30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endParaRPr lang="ru-RU" sz="1400" b="0" strike="noStrike" spc="-1">
                <a:solidFill>
                  <a:schemeClr val="dk1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422" name="Прямоугольник 38"/>
          <p:cNvSpPr/>
          <p:nvPr/>
        </p:nvSpPr>
        <p:spPr>
          <a:xfrm>
            <a:off x="8092800" y="4838760"/>
            <a:ext cx="2638440" cy="14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В зависимости от объема затрат по уплате электроэнергии за год, предшествующий году подачи заявки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Группа 12"/>
          <p:cNvGrpSpPr/>
          <p:nvPr/>
        </p:nvGrpSpPr>
        <p:grpSpPr>
          <a:xfrm>
            <a:off x="210960" y="179280"/>
            <a:ext cx="9985320" cy="470880"/>
            <a:chOff x="210960" y="179280"/>
            <a:chExt cx="9985320" cy="470880"/>
          </a:xfrm>
        </p:grpSpPr>
        <p:sp>
          <p:nvSpPr>
            <p:cNvPr id="424" name="Параллелограмм 13"/>
            <p:cNvSpPr/>
            <p:nvPr/>
          </p:nvSpPr>
          <p:spPr>
            <a:xfrm>
              <a:off x="997560" y="179280"/>
              <a:ext cx="919872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425" name="Прямоугольник 14"/>
            <p:cNvSpPr/>
            <p:nvPr/>
          </p:nvSpPr>
          <p:spPr>
            <a:xfrm>
              <a:off x="1296360" y="242280"/>
              <a:ext cx="862560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800" b="1" strike="noStrike" cap="all" spc="-1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СУБЪеКТОВ МСП от АНО ЦКР «ИННОКАМ»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6" name="Параллелограмм 15"/>
            <p:cNvSpPr/>
            <p:nvPr/>
          </p:nvSpPr>
          <p:spPr>
            <a:xfrm>
              <a:off x="210960" y="179280"/>
              <a:ext cx="77976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427" name="Прямоугольник 16"/>
            <p:cNvSpPr/>
            <p:nvPr/>
          </p:nvSpPr>
          <p:spPr>
            <a:xfrm>
              <a:off x="339120" y="216720"/>
              <a:ext cx="538560" cy="39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2000" b="0" strike="noStrike" spc="-1">
                <a:solidFill>
                  <a:schemeClr val="dk1"/>
                </a:solidFill>
                <a:latin typeface="Arial Black"/>
                <a:ea typeface="Arial"/>
              </a:endParaRPr>
            </a:p>
          </p:txBody>
        </p:sp>
      </p:grpSp>
      <p:sp>
        <p:nvSpPr>
          <p:cNvPr id="428" name="Скругленный прямоугольник 38"/>
          <p:cNvSpPr/>
          <p:nvPr/>
        </p:nvSpPr>
        <p:spPr>
          <a:xfrm>
            <a:off x="4320360" y="1260000"/>
            <a:ext cx="3596040" cy="49032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2600" algn="ctr" defTabSz="914400">
              <a:lnSpc>
                <a:spcPct val="101000"/>
              </a:lnSpc>
              <a:spcBef>
                <a:spcPts val="79"/>
              </a:spcBef>
            </a:pPr>
            <a:r>
              <a:rPr lang="ru-RU" sz="1800" b="1" strike="noStrike" spc="-60">
                <a:solidFill>
                  <a:srgbClr val="1D1D1B"/>
                </a:solidFill>
                <a:latin typeface="Calibri"/>
                <a:ea typeface="Arial"/>
              </a:rPr>
              <a:t>      ЗАПУСК ПРОЕКТА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9" name="Скругленный прямоугольник 38"/>
          <p:cNvSpPr/>
          <p:nvPr/>
        </p:nvSpPr>
        <p:spPr>
          <a:xfrm>
            <a:off x="8460000" y="1260000"/>
            <a:ext cx="3308040" cy="48132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2600" algn="ctr" defTabSz="914400">
              <a:lnSpc>
                <a:spcPct val="101000"/>
              </a:lnSpc>
              <a:spcBef>
                <a:spcPts val="79"/>
              </a:spcBef>
            </a:pPr>
            <a:r>
              <a:rPr lang="ru-RU" sz="1800" b="1" strike="noStrike" spc="-60">
                <a:solidFill>
                  <a:srgbClr val="1D1D1B"/>
                </a:solidFill>
                <a:latin typeface="Calibri"/>
                <a:ea typeface="Arial"/>
              </a:rPr>
              <a:t>       РЕАЛИЗАЦИЯ ПРОЕКТА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0" name="Скругленный прямоугольник 38"/>
          <p:cNvSpPr/>
          <p:nvPr/>
        </p:nvSpPr>
        <p:spPr>
          <a:xfrm>
            <a:off x="360000" y="1260000"/>
            <a:ext cx="3270600" cy="49032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2600" algn="ctr" defTabSz="914400">
              <a:lnSpc>
                <a:spcPct val="101000"/>
              </a:lnSpc>
              <a:spcBef>
                <a:spcPts val="79"/>
              </a:spcBef>
            </a:pPr>
            <a:r>
              <a:rPr lang="ru-RU" sz="1800" b="1" strike="noStrike" spc="-60">
                <a:solidFill>
                  <a:srgbClr val="1D1D1B"/>
                </a:solidFill>
                <a:latin typeface="Calibri"/>
                <a:ea typeface="Arial"/>
              </a:rPr>
              <a:t>     ПОДГОТОВКА ПРОЕКТА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1" name="Овал 29"/>
          <p:cNvSpPr/>
          <p:nvPr/>
        </p:nvSpPr>
        <p:spPr>
          <a:xfrm>
            <a:off x="585360" y="1350720"/>
            <a:ext cx="311040" cy="311040"/>
          </a:xfrm>
          <a:prstGeom prst="ellipse">
            <a:avLst/>
          </a:prstGeom>
          <a:solidFill>
            <a:srgbClr val="C79363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rgbClr val="FFFFFF"/>
                </a:solidFill>
                <a:latin typeface="Arial Black"/>
                <a:ea typeface="Arial"/>
              </a:rPr>
              <a:t>1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2" name="Овал 30"/>
          <p:cNvSpPr/>
          <p:nvPr/>
        </p:nvSpPr>
        <p:spPr>
          <a:xfrm>
            <a:off x="5040000" y="1350720"/>
            <a:ext cx="311040" cy="311040"/>
          </a:xfrm>
          <a:prstGeom prst="ellipse">
            <a:avLst/>
          </a:prstGeom>
          <a:solidFill>
            <a:srgbClr val="C79363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rgbClr val="FFFFFF"/>
                </a:solidFill>
                <a:latin typeface="Arial Black"/>
                <a:ea typeface="Arial"/>
              </a:rPr>
              <a:t>2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3" name="Овал 31"/>
          <p:cNvSpPr/>
          <p:nvPr/>
        </p:nvSpPr>
        <p:spPr>
          <a:xfrm>
            <a:off x="8820000" y="1350720"/>
            <a:ext cx="311040" cy="311040"/>
          </a:xfrm>
          <a:prstGeom prst="ellipse">
            <a:avLst/>
          </a:prstGeom>
          <a:solidFill>
            <a:srgbClr val="C79363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rgbClr val="FFFFFF"/>
                </a:solidFill>
                <a:latin typeface="Arial Black"/>
                <a:ea typeface="Arial"/>
              </a:rPr>
              <a:t>3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4" name="Прямоугольник 32"/>
          <p:cNvSpPr/>
          <p:nvPr/>
        </p:nvSpPr>
        <p:spPr>
          <a:xfrm>
            <a:off x="299520" y="1868040"/>
            <a:ext cx="3656880" cy="3776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Составление бизнес-планов и ТЭО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Оказание  маркетинговых услуг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Проведение аудитов и экспертиз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Разработка программ модернизации, развития, технического перевооружения производства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Проведение экспресс-оценки индекса технологической готовности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Проведение патентного поиска и патентных исследований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5" name="Прямоугольник 34"/>
          <p:cNvSpPr/>
          <p:nvPr/>
        </p:nvSpPr>
        <p:spPr>
          <a:xfrm>
            <a:off x="4259520" y="1800000"/>
            <a:ext cx="3656880" cy="386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Разработка технических решений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Инженерно-консультационные, опытно-конструкторские, испытательные, инженерно-исследовательские и расчетно-аналитические услуги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Услуги по проектно-конструкторской деятельности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Экспертное сопровождение реализации программ развития и модернизации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Проведение исследований, испытаний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6" name="Прямоугольник 35"/>
          <p:cNvSpPr/>
          <p:nvPr/>
        </p:nvSpPr>
        <p:spPr>
          <a:xfrm>
            <a:off x="8410680" y="1800000"/>
            <a:ext cx="3465720" cy="386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Брендирование, позиционирование и продвижение новых видов продукции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Проведение сертификации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Комплексное сопровождение процедуры участия в закупках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Организация участия в российских и зарубежных выставочно-ярмарочных мероприятиях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Подготовка и подача заявок на регистрацию прав на результаты интеллектуальной деятельности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7" name="TextBox 37"/>
          <p:cNvSpPr/>
          <p:nvPr/>
        </p:nvSpPr>
        <p:spPr>
          <a:xfrm>
            <a:off x="329040" y="630720"/>
            <a:ext cx="1152324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1" strike="noStrike" spc="-1">
                <a:solidFill>
                  <a:schemeClr val="accent1">
                    <a:lumMod val="50000"/>
                  </a:schemeClr>
                </a:solidFill>
                <a:latin typeface="Calibri"/>
                <a:ea typeface="Arial"/>
              </a:rPr>
              <a:t>Комплексное сопровождение инвестиционных проектов  </a:t>
            </a:r>
            <a:r>
              <a:rPr lang="ru-RU" sz="2000" b="0" strike="noStrike" spc="-1">
                <a:solidFill>
                  <a:schemeClr val="dk1"/>
                </a:solidFill>
                <a:latin typeface="Calibri"/>
                <a:ea typeface="Arial"/>
              </a:rPr>
              <a:t>субъектов МСП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38" name="Прямая соединительная линия 42"/>
          <p:cNvCxnSpPr/>
          <p:nvPr/>
        </p:nvCxnSpPr>
        <p:spPr>
          <a:xfrm>
            <a:off x="2473920" y="1198800"/>
            <a:ext cx="7205040" cy="4320"/>
          </a:xfrm>
          <a:prstGeom prst="straightConnector1">
            <a:avLst/>
          </a:prstGeom>
          <a:ln w="38160">
            <a:solidFill>
              <a:srgbClr val="C79363"/>
            </a:solidFill>
            <a:prstDash val="sysDot"/>
            <a:round/>
          </a:ln>
        </p:spPr>
      </p:cxnSp>
      <p:cxnSp>
        <p:nvCxnSpPr>
          <p:cNvPr id="439" name="Прямая соединительная линия 51"/>
          <p:cNvCxnSpPr/>
          <p:nvPr/>
        </p:nvCxnSpPr>
        <p:spPr>
          <a:xfrm>
            <a:off x="2159640" y="1126800"/>
            <a:ext cx="7900920" cy="4320"/>
          </a:xfrm>
          <a:prstGeom prst="straightConnector1">
            <a:avLst/>
          </a:prstGeom>
          <a:ln w="38160">
            <a:solidFill>
              <a:srgbClr val="C79363"/>
            </a:solidFill>
            <a:prstDash val="sysDot"/>
            <a:round/>
          </a:ln>
        </p:spPr>
      </p:cxnSp>
      <p:cxnSp>
        <p:nvCxnSpPr>
          <p:cNvPr id="440" name="Прямая соединительная линия 52"/>
          <p:cNvCxnSpPr/>
          <p:nvPr/>
        </p:nvCxnSpPr>
        <p:spPr>
          <a:xfrm>
            <a:off x="1775520" y="1052640"/>
            <a:ext cx="8645040" cy="6480"/>
          </a:xfrm>
          <a:prstGeom prst="straightConnector1">
            <a:avLst/>
          </a:prstGeom>
          <a:ln w="38160">
            <a:solidFill>
              <a:srgbClr val="C79363"/>
            </a:solidFill>
            <a:prstDash val="sysDot"/>
            <a:round/>
          </a:ln>
        </p:spPr>
      </p:cxnSp>
      <p:sp>
        <p:nvSpPr>
          <p:cNvPr id="441" name="Прямоугольник 19"/>
          <p:cNvSpPr/>
          <p:nvPr/>
        </p:nvSpPr>
        <p:spPr>
          <a:xfrm>
            <a:off x="849240" y="6416280"/>
            <a:ext cx="6091560" cy="36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pic>
        <p:nvPicPr>
          <p:cNvPr id="442" name="Picture 6" descr="https://stomatologspb.ru/wp-content/uploads/ruble_PNG26.png"/>
          <p:cNvPicPr/>
          <p:nvPr/>
        </p:nvPicPr>
        <p:blipFill>
          <a:blip r:embed="rId2"/>
          <a:stretch/>
        </p:blipFill>
        <p:spPr>
          <a:xfrm>
            <a:off x="8256240" y="6437520"/>
            <a:ext cx="355680" cy="299520"/>
          </a:xfrm>
          <a:prstGeom prst="rect">
            <a:avLst/>
          </a:prstGeom>
          <a:ln w="0">
            <a:noFill/>
          </a:ln>
        </p:spPr>
      </p:pic>
      <p:sp>
        <p:nvSpPr>
          <p:cNvPr id="443" name="TextBox 24"/>
          <p:cNvSpPr/>
          <p:nvPr/>
        </p:nvSpPr>
        <p:spPr>
          <a:xfrm>
            <a:off x="8611200" y="6327720"/>
            <a:ext cx="330804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200" b="0" strike="noStrike" spc="-1">
                <a:solidFill>
                  <a:srgbClr val="CE1204"/>
                </a:solidFill>
                <a:latin typeface="Calibri"/>
                <a:ea typeface="Arial"/>
              </a:rPr>
              <a:t>Все меры поддержки оказываются на условиях софинансирования со стороны субъекта МСП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44" name="Рисунок 484"/>
          <p:cNvPicPr/>
          <p:nvPr/>
        </p:nvPicPr>
        <p:blipFill>
          <a:blip r:embed="rId3"/>
          <a:stretch/>
        </p:blipFill>
        <p:spPr>
          <a:xfrm>
            <a:off x="180000" y="5400000"/>
            <a:ext cx="1436400" cy="1436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Rectangle 12"/>
          <p:cNvSpPr/>
          <p:nvPr/>
        </p:nvSpPr>
        <p:spPr>
          <a:xfrm>
            <a:off x="4493160" y="1190160"/>
            <a:ext cx="3992400" cy="1243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 algn="ctr" defTabSz="914400">
              <a:lnSpc>
                <a:spcPct val="101000"/>
              </a:lnSpc>
              <a:spcBef>
                <a:spcPts val="99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00B050"/>
                </a:solidFill>
                <a:latin typeface="Calibri"/>
                <a:ea typeface="Arial"/>
              </a:rPr>
              <a:t>ПОРУЧИТЕЛЬСТВО СУБЪЕКТАМ МСП И САМОЗАНЯТЫМ ГРАЖДАНАМ, НЕ РАСПОЛАГАЮЩИМ ДОСТАТОЧНЫМ ЗАЛОГОВЫМ ОБЕСПЕЧЕНИЕМ ПРИ ПОЛУЧЕНИИ КРЕДИТА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6" name="AutoShape 5"/>
          <p:cNvSpPr/>
          <p:nvPr/>
        </p:nvSpPr>
        <p:spPr>
          <a:xfrm>
            <a:off x="177480" y="231840"/>
            <a:ext cx="782640" cy="473040"/>
          </a:xfrm>
          <a:custGeom>
            <a:avLst/>
            <a:gdLst>
              <a:gd name="textAreaLeft" fmla="*/ 0 w 782640"/>
              <a:gd name="textAreaRight" fmla="*/ 784440 w 782640"/>
              <a:gd name="textAreaTop" fmla="*/ 0 h 473040"/>
              <a:gd name="textAreaBottom" fmla="*/ 474840 h 473040"/>
            </a:gdLst>
            <a:ahLst/>
            <a:cxnLst/>
            <a:rect l="textAreaLeft" t="textAreaTop" r="textAreaRight" b="textAreaBottom"/>
            <a:pathLst>
              <a:path w="784225" h="474663">
                <a:moveTo>
                  <a:pt x="0" y="1320"/>
                </a:moveTo>
                <a:lnTo>
                  <a:pt x="1171" y="0"/>
                </a:lnTo>
                <a:lnTo>
                  <a:pt x="2178" y="0"/>
                </a:lnTo>
                <a:lnTo>
                  <a:pt x="1007" y="1320"/>
                </a:lnTo>
                <a:lnTo>
                  <a:pt x="0" y="1320"/>
                </a:lnTo>
                <a:close/>
              </a:path>
            </a:pathLst>
          </a:custGeom>
          <a:solidFill>
            <a:srgbClr val="E04D3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47" name="Rectangle 13"/>
          <p:cNvSpPr/>
          <p:nvPr/>
        </p:nvSpPr>
        <p:spPr>
          <a:xfrm>
            <a:off x="423360" y="271440"/>
            <a:ext cx="182880" cy="70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48" name="AutoShape 6"/>
          <p:cNvSpPr/>
          <p:nvPr/>
        </p:nvSpPr>
        <p:spPr>
          <a:xfrm>
            <a:off x="996480" y="235080"/>
            <a:ext cx="10827360" cy="466920"/>
          </a:xfrm>
          <a:custGeom>
            <a:avLst/>
            <a:gdLst>
              <a:gd name="textAreaLeft" fmla="*/ 0 w 10827360"/>
              <a:gd name="textAreaRight" fmla="*/ 10829160 w 10827360"/>
              <a:gd name="textAreaTop" fmla="*/ 0 h 466920"/>
              <a:gd name="textAreaBottom" fmla="*/ 468720 h 466920"/>
            </a:gdLst>
            <a:ahLst/>
            <a:cxnLst/>
            <a:rect l="textAreaLeft" t="textAreaTop" r="textAreaRight" b="textAreaBottom"/>
            <a:pathLst>
              <a:path w="10829925" h="468313">
                <a:moveTo>
                  <a:pt x="0" y="1301"/>
                </a:moveTo>
                <a:lnTo>
                  <a:pt x="29089" y="0"/>
                </a:lnTo>
                <a:lnTo>
                  <a:pt x="30082" y="0"/>
                </a:lnTo>
                <a:lnTo>
                  <a:pt x="993" y="1301"/>
                </a:lnTo>
                <a:lnTo>
                  <a:pt x="0" y="1301"/>
                </a:lnTo>
                <a:close/>
              </a:path>
            </a:pathLst>
          </a:custGeom>
          <a:solidFill>
            <a:srgbClr val="E04D3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49" name="Rectangle 14"/>
          <p:cNvSpPr/>
          <p:nvPr/>
        </p:nvSpPr>
        <p:spPr>
          <a:xfrm>
            <a:off x="1998360" y="438120"/>
            <a:ext cx="87782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7920" algn="ctr" defTabSz="914400">
              <a:lnSpc>
                <a:spcPct val="100000"/>
              </a:lnSpc>
              <a:spcBef>
                <a:spcPts val="74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FFFFFF"/>
                </a:solidFill>
                <a:latin typeface="Arial Black"/>
                <a:ea typeface="Arial"/>
              </a:rPr>
              <a:t>НО «ГАРАНТИЙНЫЙ ФОНД РЕСПУБЛИКИ ТАТАРСТАН»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0" name="Rectangle 15"/>
          <p:cNvSpPr/>
          <p:nvPr/>
        </p:nvSpPr>
        <p:spPr>
          <a:xfrm>
            <a:off x="4492800" y="2686320"/>
            <a:ext cx="4464720" cy="391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Arial"/>
              </a:rPr>
              <a:t>Основные условия предоставления поручительств: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00B050"/>
                </a:solidFill>
                <a:latin typeface="Calibri"/>
                <a:ea typeface="Arial"/>
              </a:rPr>
              <a:t>на пополнение оборотных средств, рефинансирование: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181080" defTabSz="9144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–  сумма поручительства </a:t>
            </a:r>
            <a:r>
              <a:rPr lang="ru-RU" sz="1600" b="1" strike="noStrike" spc="-1">
                <a:solidFill>
                  <a:srgbClr val="00B050"/>
                </a:solidFill>
                <a:latin typeface="Calibri"/>
                <a:ea typeface="Arial"/>
              </a:rPr>
              <a:t>до 70 млн руб.         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(на одного заемщика/группу связанных заемщиков);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00B050"/>
                </a:solidFill>
                <a:latin typeface="Calibri"/>
                <a:ea typeface="DejaVu Sans"/>
              </a:rPr>
              <a:t>на инвестиционные проекты и вложения во внеоборотные активы: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181080" defTabSz="9144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– сумма поручительства </a:t>
            </a:r>
            <a:r>
              <a:rPr lang="ru-RU" sz="1600" b="1" strike="noStrike" spc="-1">
                <a:solidFill>
                  <a:srgbClr val="00B050"/>
                </a:solidFill>
                <a:latin typeface="Calibri"/>
                <a:ea typeface="Arial"/>
              </a:rPr>
              <a:t>до 100 млн руб.        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(на одного заемщика);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181080" defTabSz="9144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– сумма поручительства </a:t>
            </a:r>
            <a:r>
              <a:rPr lang="ru-RU" sz="1600" b="1" strike="noStrike" spc="-1">
                <a:solidFill>
                  <a:srgbClr val="00B050"/>
                </a:solidFill>
                <a:latin typeface="Calibri"/>
                <a:ea typeface="Arial"/>
              </a:rPr>
              <a:t>до 120 млн руб.        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(на группу связанных заемщиков)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доля поручительства </a:t>
            </a:r>
            <a:r>
              <a:rPr lang="ru-RU" sz="1600" b="1" strike="noStrike" spc="-1">
                <a:solidFill>
                  <a:srgbClr val="00B050"/>
                </a:solidFill>
                <a:latin typeface="Calibri"/>
                <a:ea typeface="Arial"/>
              </a:rPr>
              <a:t>до 70% </a:t>
            </a: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от суммы кредита, банковской гарантии;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комиссия </a:t>
            </a:r>
            <a:r>
              <a:rPr lang="ru-RU" sz="1600" b="1" strike="noStrike" spc="-1">
                <a:solidFill>
                  <a:srgbClr val="00B050"/>
                </a:solidFill>
                <a:latin typeface="Calibri"/>
                <a:ea typeface="Arial"/>
              </a:rPr>
              <a:t>0,1 – 1 % </a:t>
            </a: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от суммы предоставляемого поручительства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1" name="Rectangle 16"/>
          <p:cNvSpPr/>
          <p:nvPr/>
        </p:nvSpPr>
        <p:spPr>
          <a:xfrm>
            <a:off x="8958600" y="1283040"/>
            <a:ext cx="2665080" cy="57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00B050"/>
                </a:solidFill>
                <a:latin typeface="Calibri"/>
                <a:ea typeface="Arial"/>
              </a:rPr>
              <a:t>УСЛУГИ ЕДИНОГО ЦЕНТРА КРЕДИТОВАНИЯ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2" name="Rectangle 17"/>
          <p:cNvSpPr/>
          <p:nvPr/>
        </p:nvSpPr>
        <p:spPr>
          <a:xfrm>
            <a:off x="8958600" y="2865600"/>
            <a:ext cx="2844720" cy="159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Подбор оптимального кредитного продукта;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Помощь в выборе финансовой организации;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Консультация по подготовке документов;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Безвозмездное оказание услуг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53" name="Рисунок 6"/>
          <p:cNvPicPr/>
          <p:nvPr/>
        </p:nvPicPr>
        <p:blipFill>
          <a:blip r:embed="rId3"/>
          <a:stretch/>
        </p:blipFill>
        <p:spPr>
          <a:xfrm>
            <a:off x="6171840" y="257400"/>
            <a:ext cx="5595840" cy="609840"/>
          </a:xfrm>
          <a:prstGeom prst="rect">
            <a:avLst/>
          </a:prstGeom>
          <a:ln w="0">
            <a:noFill/>
          </a:ln>
        </p:spPr>
      </p:pic>
      <p:grpSp>
        <p:nvGrpSpPr>
          <p:cNvPr id="454" name="Группа 6"/>
          <p:cNvGrpSpPr/>
          <p:nvPr/>
        </p:nvGrpSpPr>
        <p:grpSpPr>
          <a:xfrm>
            <a:off x="8740440" y="551520"/>
            <a:ext cx="3188880" cy="1813320"/>
            <a:chOff x="8740440" y="551520"/>
            <a:chExt cx="3188880" cy="1813320"/>
          </a:xfrm>
        </p:grpSpPr>
        <p:sp>
          <p:nvSpPr>
            <p:cNvPr id="455" name="Скругленный прямоугольник 5"/>
            <p:cNvSpPr/>
            <p:nvPr/>
          </p:nvSpPr>
          <p:spPr>
            <a:xfrm>
              <a:off x="8740440" y="1048680"/>
              <a:ext cx="3102120" cy="131616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456" name="Прямоугольник 17"/>
            <p:cNvPicPr/>
            <p:nvPr/>
          </p:nvPicPr>
          <p:blipFill>
            <a:blip r:embed="rId4"/>
            <a:stretch/>
          </p:blipFill>
          <p:spPr>
            <a:xfrm>
              <a:off x="10436040" y="551520"/>
              <a:ext cx="1493280" cy="64260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457" name="Группа 7"/>
          <p:cNvGrpSpPr/>
          <p:nvPr/>
        </p:nvGrpSpPr>
        <p:grpSpPr>
          <a:xfrm>
            <a:off x="4366080" y="549720"/>
            <a:ext cx="4777920" cy="1876320"/>
            <a:chOff x="4366080" y="549720"/>
            <a:chExt cx="4777920" cy="1876320"/>
          </a:xfrm>
        </p:grpSpPr>
        <p:sp>
          <p:nvSpPr>
            <p:cNvPr id="458" name="Скругленный прямоугольник 7"/>
            <p:cNvSpPr/>
            <p:nvPr/>
          </p:nvSpPr>
          <p:spPr>
            <a:xfrm>
              <a:off x="4366080" y="1060560"/>
              <a:ext cx="4246200" cy="136548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459" name="Прямоугольник 29"/>
            <p:cNvPicPr/>
            <p:nvPr/>
          </p:nvPicPr>
          <p:blipFill>
            <a:blip r:embed="rId5"/>
            <a:stretch/>
          </p:blipFill>
          <p:spPr>
            <a:xfrm>
              <a:off x="6909120" y="549720"/>
              <a:ext cx="2234880" cy="6631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460" name="Группа 8"/>
          <p:cNvGrpSpPr/>
          <p:nvPr/>
        </p:nvGrpSpPr>
        <p:grpSpPr>
          <a:xfrm>
            <a:off x="4095720" y="1811160"/>
            <a:ext cx="4873320" cy="4960080"/>
            <a:chOff x="4095720" y="1811160"/>
            <a:chExt cx="4873320" cy="4960080"/>
          </a:xfrm>
        </p:grpSpPr>
        <p:sp>
          <p:nvSpPr>
            <p:cNvPr id="461" name="Скругленный прямоугольник 8"/>
            <p:cNvSpPr/>
            <p:nvPr/>
          </p:nvSpPr>
          <p:spPr>
            <a:xfrm>
              <a:off x="4095720" y="2585160"/>
              <a:ext cx="4742640" cy="418608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462" name="Прямоугольник 39"/>
            <p:cNvPicPr/>
            <p:nvPr/>
          </p:nvPicPr>
          <p:blipFill>
            <a:blip r:embed="rId6"/>
            <a:stretch/>
          </p:blipFill>
          <p:spPr>
            <a:xfrm>
              <a:off x="6687000" y="1811160"/>
              <a:ext cx="2282040" cy="176328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463" name="Группа 9"/>
          <p:cNvGrpSpPr/>
          <p:nvPr/>
        </p:nvGrpSpPr>
        <p:grpSpPr>
          <a:xfrm>
            <a:off x="8958600" y="2366280"/>
            <a:ext cx="2883600" cy="2338200"/>
            <a:chOff x="8958600" y="2366280"/>
            <a:chExt cx="2883600" cy="2338200"/>
          </a:xfrm>
        </p:grpSpPr>
        <p:sp>
          <p:nvSpPr>
            <p:cNvPr id="464" name="Скругленный прямоугольник 9"/>
            <p:cNvSpPr/>
            <p:nvPr/>
          </p:nvSpPr>
          <p:spPr>
            <a:xfrm>
              <a:off x="8958600" y="2709720"/>
              <a:ext cx="2808000" cy="199476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465" name="Прямоугольник 40"/>
            <p:cNvPicPr/>
            <p:nvPr/>
          </p:nvPicPr>
          <p:blipFill>
            <a:blip r:embed="rId7"/>
            <a:stretch/>
          </p:blipFill>
          <p:spPr>
            <a:xfrm>
              <a:off x="10494360" y="2366280"/>
              <a:ext cx="1347840" cy="83124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466" name="Рисунок 8"/>
          <p:cNvPicPr/>
          <p:nvPr/>
        </p:nvPicPr>
        <p:blipFill>
          <a:blip r:embed="rId8"/>
          <a:srcRect t="1691" r="61227"/>
          <a:stretch/>
        </p:blipFill>
        <p:spPr>
          <a:xfrm>
            <a:off x="5400" y="0"/>
            <a:ext cx="4805280" cy="6855480"/>
          </a:xfrm>
          <a:prstGeom prst="rect">
            <a:avLst/>
          </a:prstGeom>
          <a:ln w="0">
            <a:noFill/>
          </a:ln>
        </p:spPr>
      </p:pic>
      <p:sp>
        <p:nvSpPr>
          <p:cNvPr id="467" name="TextBox 10"/>
          <p:cNvSpPr/>
          <p:nvPr/>
        </p:nvSpPr>
        <p:spPr>
          <a:xfrm>
            <a:off x="203400" y="1190880"/>
            <a:ext cx="356868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DejaVu Sans"/>
              </a:rPr>
              <a:t>8(843)293-16-94, 8(903)061-40-18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Прямоугольник 41"/>
          <p:cNvSpPr/>
          <p:nvPr/>
        </p:nvSpPr>
        <p:spPr>
          <a:xfrm>
            <a:off x="8470800" y="2936880"/>
            <a:ext cx="3346560" cy="60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до 60 % от суммы обязательства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9" name="Прямоугольник 42"/>
          <p:cNvSpPr/>
          <p:nvPr/>
        </p:nvSpPr>
        <p:spPr>
          <a:xfrm>
            <a:off x="8345520" y="3689280"/>
            <a:ext cx="2170440" cy="34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до</a:t>
            </a:r>
            <a:r>
              <a:rPr lang="ru-RU" sz="1800" b="0" strike="noStrike" spc="-1">
                <a:solidFill>
                  <a:srgbClr val="00B05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50 млн рублей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0" name="Прямоугольник 43"/>
          <p:cNvSpPr/>
          <p:nvPr/>
        </p:nvSpPr>
        <p:spPr>
          <a:xfrm>
            <a:off x="8383680" y="4205160"/>
            <a:ext cx="4003560" cy="60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возмещение операционных  расходов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1" name="Picture 9" descr="https://stomatologspb.ru/wp-content/uploads/ruble_PNG26.png"/>
          <p:cNvPicPr/>
          <p:nvPr/>
        </p:nvPicPr>
        <p:blipFill>
          <a:blip r:embed="rId2"/>
          <a:stretch/>
        </p:blipFill>
        <p:spPr>
          <a:xfrm>
            <a:off x="7954920" y="3736800"/>
            <a:ext cx="358920" cy="333720"/>
          </a:xfrm>
          <a:prstGeom prst="rect">
            <a:avLst/>
          </a:prstGeom>
          <a:ln w="0">
            <a:noFill/>
          </a:ln>
        </p:spPr>
      </p:pic>
      <p:pic>
        <p:nvPicPr>
          <p:cNvPr id="472" name="Picture 10" descr="https://xn--b1aqpp2b.xn----8sbg5beewf.xn--p1ai/images/9519f396-be5f-62ad-b139-a010fd802c7a.png"/>
          <p:cNvPicPr/>
          <p:nvPr/>
        </p:nvPicPr>
        <p:blipFill>
          <a:blip r:embed="rId3"/>
          <a:stretch/>
        </p:blipFill>
        <p:spPr>
          <a:xfrm>
            <a:off x="7997760" y="3060720"/>
            <a:ext cx="382680" cy="357480"/>
          </a:xfrm>
          <a:prstGeom prst="rect">
            <a:avLst/>
          </a:prstGeom>
          <a:ln w="0">
            <a:noFill/>
          </a:ln>
        </p:spPr>
      </p:pic>
      <p:sp>
        <p:nvSpPr>
          <p:cNvPr id="473" name="Прямоугольник 44"/>
          <p:cNvSpPr/>
          <p:nvPr/>
        </p:nvSpPr>
        <p:spPr>
          <a:xfrm>
            <a:off x="5316480" y="2971800"/>
            <a:ext cx="3583080" cy="32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562212"/>
                </a:solidFill>
                <a:latin typeface="Arial"/>
                <a:ea typeface="DejaVu Sans"/>
              </a:rPr>
              <a:t> Размер поручительства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4" name="Прямоугольник 45"/>
          <p:cNvSpPr/>
          <p:nvPr/>
        </p:nvSpPr>
        <p:spPr>
          <a:xfrm>
            <a:off x="5375160" y="3701880"/>
            <a:ext cx="3376800" cy="32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562212"/>
                </a:solidFill>
                <a:latin typeface="Arial"/>
                <a:ea typeface="DejaVu Sans"/>
              </a:rPr>
              <a:t> Сумма поручительства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5" name="Прямоугольник 46"/>
          <p:cNvSpPr/>
          <p:nvPr/>
        </p:nvSpPr>
        <p:spPr>
          <a:xfrm>
            <a:off x="5375160" y="4307040"/>
            <a:ext cx="4054680" cy="32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562212"/>
                </a:solidFill>
                <a:latin typeface="Arial"/>
                <a:ea typeface="DejaVu Sans"/>
              </a:rPr>
              <a:t> Стоимость переплаты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6" name="Прямоугольник 51"/>
          <p:cNvSpPr/>
          <p:nvPr/>
        </p:nvSpPr>
        <p:spPr>
          <a:xfrm>
            <a:off x="5282640" y="878760"/>
            <a:ext cx="6702480" cy="129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>
                <a:solidFill>
                  <a:srgbClr val="00B050"/>
                </a:solidFill>
                <a:latin typeface="Arial"/>
                <a:ea typeface="DejaVu Sans"/>
              </a:rPr>
              <a:t>       </a:t>
            </a:r>
            <a:r>
              <a:rPr lang="ru-RU" sz="2800" b="1" strike="noStrike" spc="-1">
                <a:solidFill>
                  <a:srgbClr val="00B050"/>
                </a:solidFill>
                <a:latin typeface="Arial"/>
                <a:ea typeface="DejaVu Sans"/>
              </a:rPr>
              <a:t>Исламский финансовый продукт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strike="noStrike" spc="-1">
                <a:solidFill>
                  <a:srgbClr val="00B050"/>
                </a:solidFill>
                <a:latin typeface="Arial"/>
                <a:ea typeface="DejaVu Sans"/>
              </a:rPr>
              <a:t>           «ДАМАН»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77" name="Группа 3"/>
          <p:cNvGrpSpPr/>
          <p:nvPr/>
        </p:nvGrpSpPr>
        <p:grpSpPr>
          <a:xfrm>
            <a:off x="5691600" y="-349560"/>
            <a:ext cx="6417000" cy="2393280"/>
            <a:chOff x="5691600" y="-349560"/>
            <a:chExt cx="6417000" cy="2393280"/>
          </a:xfrm>
        </p:grpSpPr>
        <p:sp>
          <p:nvSpPr>
            <p:cNvPr id="478" name="Скругленный прямоугольник 10"/>
            <p:cNvSpPr/>
            <p:nvPr/>
          </p:nvSpPr>
          <p:spPr>
            <a:xfrm>
              <a:off x="5691600" y="302760"/>
              <a:ext cx="6245640" cy="174096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479" name="Прямоугольник 52"/>
            <p:cNvPicPr/>
            <p:nvPr/>
          </p:nvPicPr>
          <p:blipFill>
            <a:blip r:embed="rId4"/>
            <a:stretch/>
          </p:blipFill>
          <p:spPr>
            <a:xfrm>
              <a:off x="9104760" y="-349560"/>
              <a:ext cx="3003840" cy="8510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80" name="Прямоугольник 53"/>
          <p:cNvSpPr/>
          <p:nvPr/>
        </p:nvSpPr>
        <p:spPr>
          <a:xfrm>
            <a:off x="6066000" y="2094480"/>
            <a:ext cx="5686560" cy="66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marL="69840"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>
                <a:solidFill>
                  <a:srgbClr val="C79363"/>
                </a:solidFill>
                <a:latin typeface="Arial"/>
                <a:ea typeface="Calibri"/>
              </a:rPr>
              <a:t>Продукт признан дозволенным, согласно канонам исламского права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1" name="Кольцо 12"/>
          <p:cNvSpPr/>
          <p:nvPr/>
        </p:nvSpPr>
        <p:spPr>
          <a:xfrm>
            <a:off x="5829120" y="2197800"/>
            <a:ext cx="312840" cy="314280"/>
          </a:xfrm>
          <a:custGeom>
            <a:avLst/>
            <a:gdLst>
              <a:gd name="textAreaLeft" fmla="*/ 0 w 312840"/>
              <a:gd name="textAreaRight" fmla="*/ 314280 w 312840"/>
              <a:gd name="textAreaTop" fmla="*/ 0 h 314280"/>
              <a:gd name="textAreaBottom" fmla="*/ 315720 h 314280"/>
            </a:gdLst>
            <a:ahLst/>
            <a:cxnLst/>
            <a:rect l="textAreaLeft" t="textAreaTop" r="textAreaRight" b="textAreaBottom"/>
            <a:pathLst>
              <a:path w="314325" h="315912">
                <a:moveTo>
                  <a:pt x="0" y="157956"/>
                </a:moveTo>
                <a:cubicBezTo>
                  <a:pt x="0" y="70719"/>
                  <a:pt x="70364" y="0"/>
                  <a:pt x="157163" y="0"/>
                </a:cubicBezTo>
                <a:cubicBezTo>
                  <a:pt x="243962" y="0"/>
                  <a:pt x="314326" y="70719"/>
                  <a:pt x="314326" y="157956"/>
                </a:cubicBezTo>
                <a:cubicBezTo>
                  <a:pt x="314326" y="245193"/>
                  <a:pt x="243962" y="315912"/>
                  <a:pt x="157163" y="315912"/>
                </a:cubicBezTo>
                <a:cubicBezTo>
                  <a:pt x="70364" y="315912"/>
                  <a:pt x="0" y="245193"/>
                  <a:pt x="0" y="157956"/>
                </a:cubicBezTo>
                <a:close/>
                <a:moveTo>
                  <a:pt x="78581" y="157956"/>
                </a:moveTo>
                <a:cubicBezTo>
                  <a:pt x="78581" y="201794"/>
                  <a:pt x="113763" y="237331"/>
                  <a:pt x="157162" y="237331"/>
                </a:cubicBezTo>
                <a:cubicBezTo>
                  <a:pt x="200561" y="237331"/>
                  <a:pt x="235743" y="201794"/>
                  <a:pt x="235743" y="157956"/>
                </a:cubicBezTo>
                <a:cubicBezTo>
                  <a:pt x="235743" y="114118"/>
                  <a:pt x="200561" y="78581"/>
                  <a:pt x="157162" y="78581"/>
                </a:cubicBezTo>
                <a:cubicBezTo>
                  <a:pt x="113763" y="78581"/>
                  <a:pt x="78581" y="114118"/>
                  <a:pt x="78581" y="157956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82" name="Прямая соединительная линия 7"/>
          <p:cNvSpPr/>
          <p:nvPr/>
        </p:nvSpPr>
        <p:spPr>
          <a:xfrm>
            <a:off x="5522760" y="2852640"/>
            <a:ext cx="6459840" cy="360"/>
          </a:xfrm>
          <a:prstGeom prst="line">
            <a:avLst/>
          </a:prstGeom>
          <a:ln w="38160">
            <a:solidFill>
              <a:srgbClr val="C79363"/>
            </a:solidFill>
            <a:prstDash val="sysDot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83" name="Кольцо 13"/>
          <p:cNvSpPr/>
          <p:nvPr/>
        </p:nvSpPr>
        <p:spPr>
          <a:xfrm>
            <a:off x="7954920" y="4308480"/>
            <a:ext cx="312840" cy="312840"/>
          </a:xfrm>
          <a:custGeom>
            <a:avLst/>
            <a:gdLst>
              <a:gd name="textAreaLeft" fmla="*/ 0 w 312840"/>
              <a:gd name="textAreaRight" fmla="*/ 314280 w 312840"/>
              <a:gd name="textAreaTop" fmla="*/ 0 h 312840"/>
              <a:gd name="textAreaBottom" fmla="*/ 314280 h 312840"/>
            </a:gdLst>
            <a:ahLst/>
            <a:cxnLst/>
            <a:rect l="textAreaLeft" t="textAreaTop" r="textAreaRight" b="textAreaBottom"/>
            <a:pathLst>
              <a:path w="314325" h="314325">
                <a:moveTo>
                  <a:pt x="0" y="157163"/>
                </a:moveTo>
                <a:cubicBezTo>
                  <a:pt x="0" y="70364"/>
                  <a:pt x="70364" y="0"/>
                  <a:pt x="157163" y="0"/>
                </a:cubicBezTo>
                <a:cubicBezTo>
                  <a:pt x="243962" y="0"/>
                  <a:pt x="314326" y="70364"/>
                  <a:pt x="314326" y="157163"/>
                </a:cubicBezTo>
                <a:cubicBezTo>
                  <a:pt x="314326" y="243962"/>
                  <a:pt x="243962" y="314326"/>
                  <a:pt x="157163" y="314326"/>
                </a:cubicBezTo>
                <a:cubicBezTo>
                  <a:pt x="70364" y="314326"/>
                  <a:pt x="0" y="243962"/>
                  <a:pt x="0" y="157163"/>
                </a:cubicBezTo>
                <a:close/>
                <a:moveTo>
                  <a:pt x="78581" y="157163"/>
                </a:moveTo>
                <a:cubicBezTo>
                  <a:pt x="78581" y="200562"/>
                  <a:pt x="113763" y="235744"/>
                  <a:pt x="157162" y="235744"/>
                </a:cubicBezTo>
                <a:cubicBezTo>
                  <a:pt x="200561" y="235744"/>
                  <a:pt x="235743" y="200562"/>
                  <a:pt x="235743" y="157163"/>
                </a:cubicBezTo>
                <a:cubicBezTo>
                  <a:pt x="235743" y="113764"/>
                  <a:pt x="200561" y="78582"/>
                  <a:pt x="157162" y="78582"/>
                </a:cubicBezTo>
                <a:cubicBezTo>
                  <a:pt x="113763" y="78582"/>
                  <a:pt x="78581" y="113764"/>
                  <a:pt x="78581" y="157163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484" name="Рисунок 9"/>
          <p:cNvPicPr/>
          <p:nvPr/>
        </p:nvPicPr>
        <p:blipFill>
          <a:blip r:embed="rId5"/>
          <a:stretch/>
        </p:blipFill>
        <p:spPr>
          <a:xfrm>
            <a:off x="5954400" y="442800"/>
            <a:ext cx="5596200" cy="533160"/>
          </a:xfrm>
          <a:prstGeom prst="rect">
            <a:avLst/>
          </a:prstGeom>
          <a:ln w="0">
            <a:noFill/>
          </a:ln>
        </p:spPr>
      </p:pic>
      <p:pic>
        <p:nvPicPr>
          <p:cNvPr id="485" name="Рисунок 10" descr="http://qrcoder.ru/code/?https%3A%2F%2Ft.me%2Fgarfondrt&amp;4&amp;0"/>
          <p:cNvPicPr/>
          <p:nvPr/>
        </p:nvPicPr>
        <p:blipFill>
          <a:blip r:embed="rId6"/>
          <a:stretch/>
        </p:blipFill>
        <p:spPr>
          <a:xfrm>
            <a:off x="6066000" y="5497560"/>
            <a:ext cx="1042920" cy="970200"/>
          </a:xfrm>
          <a:prstGeom prst="rect">
            <a:avLst/>
          </a:prstGeom>
          <a:ln w="0">
            <a:noFill/>
          </a:ln>
        </p:spPr>
      </p:pic>
      <p:pic>
        <p:nvPicPr>
          <p:cNvPr id="486" name="Рисунок 11"/>
          <p:cNvPicPr/>
          <p:nvPr/>
        </p:nvPicPr>
        <p:blipFill>
          <a:blip r:embed="rId7"/>
          <a:stretch/>
        </p:blipFill>
        <p:spPr>
          <a:xfrm>
            <a:off x="6462720" y="5245200"/>
            <a:ext cx="249480" cy="250920"/>
          </a:xfrm>
          <a:prstGeom prst="rect">
            <a:avLst/>
          </a:prstGeom>
          <a:ln w="0">
            <a:noFill/>
          </a:ln>
        </p:spPr>
      </p:pic>
      <p:pic>
        <p:nvPicPr>
          <p:cNvPr id="487" name="Рисунок 18" descr="http://qrcoder.ru/code/?https%3A%2F%2Fgarfondrt.ru%2F&amp;4&amp;0"/>
          <p:cNvPicPr/>
          <p:nvPr/>
        </p:nvPicPr>
        <p:blipFill>
          <a:blip r:embed="rId8"/>
          <a:stretch/>
        </p:blipFill>
        <p:spPr>
          <a:xfrm>
            <a:off x="8112240" y="5497560"/>
            <a:ext cx="1042920" cy="970200"/>
          </a:xfrm>
          <a:prstGeom prst="rect">
            <a:avLst/>
          </a:prstGeom>
          <a:ln w="0">
            <a:noFill/>
          </a:ln>
        </p:spPr>
      </p:pic>
      <p:pic>
        <p:nvPicPr>
          <p:cNvPr id="488" name="Рисунок 19" descr="http://qrcoder.ru/code/?https%3A%2F%2Fvk.com%2Fgarfondrtru&amp;4&amp;0"/>
          <p:cNvPicPr/>
          <p:nvPr/>
        </p:nvPicPr>
        <p:blipFill>
          <a:blip r:embed="rId9"/>
          <a:stretch/>
        </p:blipFill>
        <p:spPr>
          <a:xfrm>
            <a:off x="10010880" y="5497560"/>
            <a:ext cx="1041480" cy="970200"/>
          </a:xfrm>
          <a:prstGeom prst="rect">
            <a:avLst/>
          </a:prstGeom>
          <a:ln w="0">
            <a:noFill/>
          </a:ln>
        </p:spPr>
      </p:pic>
      <p:sp>
        <p:nvSpPr>
          <p:cNvPr id="489" name="Прямоугольник 55"/>
          <p:cNvSpPr/>
          <p:nvPr/>
        </p:nvSpPr>
        <p:spPr>
          <a:xfrm>
            <a:off x="5279760" y="4843440"/>
            <a:ext cx="2363760" cy="32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562212"/>
                </a:solidFill>
                <a:latin typeface="Arial"/>
                <a:ea typeface="DejaVu Sans"/>
              </a:rPr>
              <a:t>Срок поручительства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0" name="Прямоугольник 58"/>
          <p:cNvSpPr/>
          <p:nvPr/>
        </p:nvSpPr>
        <p:spPr>
          <a:xfrm>
            <a:off x="8146440" y="4803840"/>
            <a:ext cx="2066760" cy="34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    не более 5 лет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91" name="Рисунок 28"/>
          <p:cNvPicPr/>
          <p:nvPr/>
        </p:nvPicPr>
        <p:blipFill>
          <a:blip r:embed="rId10"/>
          <a:stretch/>
        </p:blipFill>
        <p:spPr>
          <a:xfrm>
            <a:off x="10414080" y="5249880"/>
            <a:ext cx="236520" cy="246240"/>
          </a:xfrm>
          <a:prstGeom prst="rect">
            <a:avLst/>
          </a:prstGeom>
          <a:ln w="0">
            <a:noFill/>
          </a:ln>
        </p:spPr>
      </p:pic>
      <p:pic>
        <p:nvPicPr>
          <p:cNvPr id="492" name="Рисунок 29"/>
          <p:cNvPicPr/>
          <p:nvPr/>
        </p:nvPicPr>
        <p:blipFill>
          <a:blip r:embed="rId11"/>
          <a:stretch/>
        </p:blipFill>
        <p:spPr>
          <a:xfrm>
            <a:off x="8501040" y="5249880"/>
            <a:ext cx="250920" cy="249480"/>
          </a:xfrm>
          <a:prstGeom prst="rect">
            <a:avLst/>
          </a:prstGeom>
          <a:ln w="0">
            <a:noFill/>
          </a:ln>
        </p:spPr>
      </p:pic>
      <p:pic>
        <p:nvPicPr>
          <p:cNvPr id="493" name="Picture 29" descr="https://xn----8sbkdgnibjafxdci9g.xn--p1ai/wp-content/uploads/2019/12/srok-obuchenija.png"/>
          <p:cNvPicPr/>
          <p:nvPr/>
        </p:nvPicPr>
        <p:blipFill>
          <a:blip r:embed="rId12"/>
          <a:stretch/>
        </p:blipFill>
        <p:spPr>
          <a:xfrm>
            <a:off x="7815240" y="4821120"/>
            <a:ext cx="357480" cy="358920"/>
          </a:xfrm>
          <a:prstGeom prst="rect">
            <a:avLst/>
          </a:prstGeom>
          <a:ln w="0">
            <a:noFill/>
          </a:ln>
        </p:spPr>
      </p:pic>
      <p:sp>
        <p:nvSpPr>
          <p:cNvPr id="494" name="Прямоугольник 59"/>
          <p:cNvSpPr/>
          <p:nvPr/>
        </p:nvSpPr>
        <p:spPr>
          <a:xfrm>
            <a:off x="7315200" y="1693800"/>
            <a:ext cx="3578040" cy="292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strike="noStrike" spc="-1">
                <a:solidFill>
                  <a:srgbClr val="00B050"/>
                </a:solidFill>
                <a:latin typeface="Arial"/>
                <a:ea typeface="DejaVu Sans"/>
              </a:rPr>
              <a:t>ПАРТНЕРСКОЕ ФИНАНСИРОВАНИЕ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95" name="Рисунок 41"/>
          <p:cNvPicPr/>
          <p:nvPr/>
        </p:nvPicPr>
        <p:blipFill>
          <a:blip r:embed="rId13"/>
          <a:srcRect t="1691" r="61227"/>
          <a:stretch/>
        </p:blipFill>
        <p:spPr>
          <a:xfrm>
            <a:off x="5400" y="0"/>
            <a:ext cx="4805280" cy="6855480"/>
          </a:xfrm>
          <a:prstGeom prst="rect">
            <a:avLst/>
          </a:prstGeom>
          <a:ln w="0">
            <a:noFill/>
          </a:ln>
        </p:spPr>
      </p:pic>
      <p:sp>
        <p:nvSpPr>
          <p:cNvPr id="496" name="TextBox 11"/>
          <p:cNvSpPr/>
          <p:nvPr/>
        </p:nvSpPr>
        <p:spPr>
          <a:xfrm>
            <a:off x="203400" y="1190880"/>
            <a:ext cx="356868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DejaVu Sans"/>
              </a:rPr>
              <a:t>8(843)293-16-94, 8(903)061-40-18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Прямоугольник 61"/>
          <p:cNvSpPr/>
          <p:nvPr/>
        </p:nvSpPr>
        <p:spPr>
          <a:xfrm>
            <a:off x="8139960" y="2957400"/>
            <a:ext cx="3966120" cy="34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До 70 % от суммы обязательства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8" name="Прямоугольник 63"/>
          <p:cNvSpPr/>
          <p:nvPr/>
        </p:nvSpPr>
        <p:spPr>
          <a:xfrm>
            <a:off x="8388000" y="3691080"/>
            <a:ext cx="2234880" cy="34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до 25 млн. рублей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9" name="Прямоугольник 65"/>
          <p:cNvSpPr/>
          <p:nvPr/>
        </p:nvSpPr>
        <p:spPr>
          <a:xfrm>
            <a:off x="8273880" y="4240080"/>
            <a:ext cx="4069080" cy="34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0,1% от суммы поручительства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00" name="Picture 23" descr="https://stomatologspb.ru/wp-content/uploads/ruble_PNG26.png"/>
          <p:cNvPicPr/>
          <p:nvPr/>
        </p:nvPicPr>
        <p:blipFill>
          <a:blip r:embed="rId2"/>
          <a:stretch/>
        </p:blipFill>
        <p:spPr>
          <a:xfrm>
            <a:off x="7912080" y="3718080"/>
            <a:ext cx="365400" cy="334800"/>
          </a:xfrm>
          <a:prstGeom prst="rect">
            <a:avLst/>
          </a:prstGeom>
          <a:ln w="0">
            <a:noFill/>
          </a:ln>
        </p:spPr>
      </p:pic>
      <p:pic>
        <p:nvPicPr>
          <p:cNvPr id="501" name="Picture 24" descr="https://xn--b1aqpp2b.xn----8sbg5beewf.xn--p1ai/images/9519f396-be5f-62ad-b139-a010fd802c7a.png"/>
          <p:cNvPicPr/>
          <p:nvPr/>
        </p:nvPicPr>
        <p:blipFill>
          <a:blip r:embed="rId3"/>
          <a:stretch/>
        </p:blipFill>
        <p:spPr>
          <a:xfrm>
            <a:off x="7802640" y="3151080"/>
            <a:ext cx="382680" cy="358920"/>
          </a:xfrm>
          <a:prstGeom prst="rect">
            <a:avLst/>
          </a:prstGeom>
          <a:ln w="0">
            <a:noFill/>
          </a:ln>
        </p:spPr>
      </p:pic>
      <p:sp>
        <p:nvSpPr>
          <p:cNvPr id="502" name="Прямоугольник 66"/>
          <p:cNvSpPr/>
          <p:nvPr/>
        </p:nvSpPr>
        <p:spPr>
          <a:xfrm>
            <a:off x="5279760" y="2971800"/>
            <a:ext cx="3619800" cy="32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562212"/>
                </a:solidFill>
                <a:latin typeface="Arial"/>
                <a:ea typeface="DejaVu Sans"/>
              </a:rPr>
              <a:t>Размер поручительства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3" name="Прямоугольник 67"/>
          <p:cNvSpPr/>
          <p:nvPr/>
        </p:nvSpPr>
        <p:spPr>
          <a:xfrm>
            <a:off x="5279760" y="3701880"/>
            <a:ext cx="3472200" cy="32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562212"/>
                </a:solidFill>
                <a:latin typeface="Arial"/>
                <a:ea typeface="DejaVu Sans"/>
              </a:rPr>
              <a:t>Сумма поручительства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4" name="Прямоугольник 68"/>
          <p:cNvSpPr/>
          <p:nvPr/>
        </p:nvSpPr>
        <p:spPr>
          <a:xfrm>
            <a:off x="5279760" y="4175280"/>
            <a:ext cx="2634120" cy="54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562212"/>
                </a:solidFill>
                <a:latin typeface="Arial"/>
                <a:ea typeface="DejaVu Sans"/>
              </a:rPr>
              <a:t>Комиссионное вознаграждение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5" name="Прямоугольник 69"/>
          <p:cNvSpPr/>
          <p:nvPr/>
        </p:nvSpPr>
        <p:spPr>
          <a:xfrm>
            <a:off x="5149440" y="872280"/>
            <a:ext cx="6702480" cy="1749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>
                <a:solidFill>
                  <a:srgbClr val="00B050"/>
                </a:solidFill>
                <a:latin typeface="Arial"/>
                <a:ea typeface="DejaVu Sans"/>
              </a:rPr>
              <a:t> </a:t>
            </a:r>
            <a:r>
              <a:rPr lang="ru-RU" sz="1400" b="0" strike="noStrike" spc="-1">
                <a:solidFill>
                  <a:srgbClr val="00B050"/>
                </a:solidFill>
                <a:latin typeface="Arial"/>
                <a:ea typeface="DejaVu Sans"/>
              </a:rPr>
              <a:t>Льготный гарантийный продукт, национальный проект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0" strike="noStrike" spc="-1">
                <a:solidFill>
                  <a:srgbClr val="00B050"/>
                </a:solidFill>
                <a:latin typeface="Arial"/>
                <a:ea typeface="DejaVu Sans"/>
              </a:rPr>
              <a:t> «Малое и среднее предпринимательство»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strike="noStrike" spc="-1">
                <a:solidFill>
                  <a:srgbClr val="00B050"/>
                </a:solidFill>
                <a:latin typeface="Arial"/>
                <a:ea typeface="DejaVu Sans"/>
              </a:rPr>
              <a:t>   «ПОДДЕРЖКА СВО»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06" name="Группа 5"/>
          <p:cNvGrpSpPr/>
          <p:nvPr/>
        </p:nvGrpSpPr>
        <p:grpSpPr>
          <a:xfrm>
            <a:off x="5375160" y="-348120"/>
            <a:ext cx="6815520" cy="2183040"/>
            <a:chOff x="5375160" y="-348120"/>
            <a:chExt cx="6815520" cy="2183040"/>
          </a:xfrm>
        </p:grpSpPr>
        <p:sp>
          <p:nvSpPr>
            <p:cNvPr id="507" name="Скругленный прямоугольник 11"/>
            <p:cNvSpPr/>
            <p:nvPr/>
          </p:nvSpPr>
          <p:spPr>
            <a:xfrm>
              <a:off x="5375160" y="246600"/>
              <a:ext cx="6633360" cy="158832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508" name="Прямоугольник 70"/>
            <p:cNvPicPr/>
            <p:nvPr/>
          </p:nvPicPr>
          <p:blipFill>
            <a:blip r:embed="rId4"/>
            <a:stretch/>
          </p:blipFill>
          <p:spPr>
            <a:xfrm>
              <a:off x="9000360" y="-348120"/>
              <a:ext cx="3190320" cy="7754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09" name="Кольцо 8"/>
          <p:cNvSpPr/>
          <p:nvPr/>
        </p:nvSpPr>
        <p:spPr>
          <a:xfrm>
            <a:off x="5396400" y="1975680"/>
            <a:ext cx="312840" cy="314280"/>
          </a:xfrm>
          <a:custGeom>
            <a:avLst/>
            <a:gdLst>
              <a:gd name="textAreaLeft" fmla="*/ 0 w 312840"/>
              <a:gd name="textAreaRight" fmla="*/ 314280 w 312840"/>
              <a:gd name="textAreaTop" fmla="*/ 0 h 314280"/>
              <a:gd name="textAreaBottom" fmla="*/ 315720 h 314280"/>
            </a:gdLst>
            <a:ahLst/>
            <a:cxnLst/>
            <a:rect l="textAreaLeft" t="textAreaTop" r="textAreaRight" b="textAreaBottom"/>
            <a:pathLst>
              <a:path w="314325" h="315912">
                <a:moveTo>
                  <a:pt x="0" y="157956"/>
                </a:moveTo>
                <a:cubicBezTo>
                  <a:pt x="0" y="70719"/>
                  <a:pt x="70364" y="0"/>
                  <a:pt x="157163" y="0"/>
                </a:cubicBezTo>
                <a:cubicBezTo>
                  <a:pt x="243962" y="0"/>
                  <a:pt x="314326" y="70719"/>
                  <a:pt x="314326" y="157956"/>
                </a:cubicBezTo>
                <a:cubicBezTo>
                  <a:pt x="314326" y="245193"/>
                  <a:pt x="243962" y="315912"/>
                  <a:pt x="157163" y="315912"/>
                </a:cubicBezTo>
                <a:cubicBezTo>
                  <a:pt x="70364" y="315912"/>
                  <a:pt x="0" y="245193"/>
                  <a:pt x="0" y="157956"/>
                </a:cubicBezTo>
                <a:close/>
                <a:moveTo>
                  <a:pt x="78581" y="157956"/>
                </a:moveTo>
                <a:cubicBezTo>
                  <a:pt x="78581" y="201794"/>
                  <a:pt x="113763" y="237331"/>
                  <a:pt x="157162" y="237331"/>
                </a:cubicBezTo>
                <a:cubicBezTo>
                  <a:pt x="200561" y="237331"/>
                  <a:pt x="235743" y="201794"/>
                  <a:pt x="235743" y="157956"/>
                </a:cubicBezTo>
                <a:cubicBezTo>
                  <a:pt x="235743" y="114118"/>
                  <a:pt x="200561" y="78581"/>
                  <a:pt x="157162" y="78581"/>
                </a:cubicBezTo>
                <a:cubicBezTo>
                  <a:pt x="113763" y="78581"/>
                  <a:pt x="78581" y="114118"/>
                  <a:pt x="78581" y="157956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10" name="Прямая соединительная линия 6"/>
          <p:cNvSpPr/>
          <p:nvPr/>
        </p:nvSpPr>
        <p:spPr>
          <a:xfrm>
            <a:off x="5522760" y="2852640"/>
            <a:ext cx="6459840" cy="360"/>
          </a:xfrm>
          <a:prstGeom prst="line">
            <a:avLst/>
          </a:prstGeom>
          <a:ln w="38160">
            <a:solidFill>
              <a:srgbClr val="C79363"/>
            </a:solidFill>
            <a:prstDash val="sysDot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11" name="Кольцо 9"/>
          <p:cNvSpPr/>
          <p:nvPr/>
        </p:nvSpPr>
        <p:spPr>
          <a:xfrm>
            <a:off x="7873920" y="4322880"/>
            <a:ext cx="314640" cy="312840"/>
          </a:xfrm>
          <a:custGeom>
            <a:avLst/>
            <a:gdLst>
              <a:gd name="textAreaLeft" fmla="*/ 0 w 314640"/>
              <a:gd name="textAreaRight" fmla="*/ 316080 w 314640"/>
              <a:gd name="textAreaTop" fmla="*/ 0 h 312840"/>
              <a:gd name="textAreaBottom" fmla="*/ 314280 h 312840"/>
            </a:gdLst>
            <a:ahLst/>
            <a:cxnLst/>
            <a:rect l="textAreaLeft" t="textAreaTop" r="textAreaRight" b="textAreaBottom"/>
            <a:pathLst>
              <a:path w="315913" h="314325">
                <a:moveTo>
                  <a:pt x="0" y="157163"/>
                </a:moveTo>
                <a:cubicBezTo>
                  <a:pt x="0" y="70364"/>
                  <a:pt x="70720" y="0"/>
                  <a:pt x="157957" y="0"/>
                </a:cubicBezTo>
                <a:cubicBezTo>
                  <a:pt x="245194" y="0"/>
                  <a:pt x="315914" y="70364"/>
                  <a:pt x="315914" y="157163"/>
                </a:cubicBezTo>
                <a:cubicBezTo>
                  <a:pt x="315914" y="243962"/>
                  <a:pt x="245194" y="314326"/>
                  <a:pt x="157957" y="314326"/>
                </a:cubicBezTo>
                <a:cubicBezTo>
                  <a:pt x="70720" y="314326"/>
                  <a:pt x="0" y="243962"/>
                  <a:pt x="0" y="157163"/>
                </a:cubicBezTo>
                <a:close/>
                <a:moveTo>
                  <a:pt x="78581" y="157163"/>
                </a:moveTo>
                <a:cubicBezTo>
                  <a:pt x="78581" y="200562"/>
                  <a:pt x="114118" y="235744"/>
                  <a:pt x="157956" y="235744"/>
                </a:cubicBezTo>
                <a:cubicBezTo>
                  <a:pt x="201794" y="235744"/>
                  <a:pt x="237331" y="200562"/>
                  <a:pt x="237331" y="157163"/>
                </a:cubicBezTo>
                <a:cubicBezTo>
                  <a:pt x="237331" y="113764"/>
                  <a:pt x="201794" y="78582"/>
                  <a:pt x="157956" y="78582"/>
                </a:cubicBezTo>
                <a:cubicBezTo>
                  <a:pt x="114118" y="78582"/>
                  <a:pt x="78581" y="113764"/>
                  <a:pt x="78581" y="157163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512" name="Рисунок 20"/>
          <p:cNvPicPr/>
          <p:nvPr/>
        </p:nvPicPr>
        <p:blipFill>
          <a:blip r:embed="rId5"/>
          <a:stretch/>
        </p:blipFill>
        <p:spPr>
          <a:xfrm>
            <a:off x="5702760" y="305640"/>
            <a:ext cx="5595840" cy="586800"/>
          </a:xfrm>
          <a:prstGeom prst="rect">
            <a:avLst/>
          </a:prstGeom>
          <a:ln w="0">
            <a:noFill/>
          </a:ln>
        </p:spPr>
      </p:pic>
      <p:pic>
        <p:nvPicPr>
          <p:cNvPr id="513" name="Рисунок 21" descr="http://qrcoder.ru/code/?https%3A%2F%2Ft.me%2Fgarfondrt&amp;4&amp;0"/>
          <p:cNvPicPr/>
          <p:nvPr/>
        </p:nvPicPr>
        <p:blipFill>
          <a:blip r:embed="rId6"/>
          <a:stretch/>
        </p:blipFill>
        <p:spPr>
          <a:xfrm>
            <a:off x="6066000" y="5497560"/>
            <a:ext cx="1042920" cy="970200"/>
          </a:xfrm>
          <a:prstGeom prst="rect">
            <a:avLst/>
          </a:prstGeom>
          <a:ln w="0">
            <a:noFill/>
          </a:ln>
        </p:spPr>
      </p:pic>
      <p:pic>
        <p:nvPicPr>
          <p:cNvPr id="514" name="Рисунок 22"/>
          <p:cNvPicPr/>
          <p:nvPr/>
        </p:nvPicPr>
        <p:blipFill>
          <a:blip r:embed="rId7"/>
          <a:stretch/>
        </p:blipFill>
        <p:spPr>
          <a:xfrm>
            <a:off x="6462720" y="5245200"/>
            <a:ext cx="249480" cy="250920"/>
          </a:xfrm>
          <a:prstGeom prst="rect">
            <a:avLst/>
          </a:prstGeom>
          <a:ln w="0">
            <a:noFill/>
          </a:ln>
        </p:spPr>
      </p:pic>
      <p:pic>
        <p:nvPicPr>
          <p:cNvPr id="515" name="Рисунок 23" descr="http://qrcoder.ru/code/?https%3A%2F%2Fgarfondrt.ru%2F&amp;4&amp;0"/>
          <p:cNvPicPr/>
          <p:nvPr/>
        </p:nvPicPr>
        <p:blipFill>
          <a:blip r:embed="rId8"/>
          <a:stretch/>
        </p:blipFill>
        <p:spPr>
          <a:xfrm>
            <a:off x="8112240" y="5497560"/>
            <a:ext cx="1042920" cy="970200"/>
          </a:xfrm>
          <a:prstGeom prst="rect">
            <a:avLst/>
          </a:prstGeom>
          <a:ln w="0">
            <a:noFill/>
          </a:ln>
        </p:spPr>
      </p:pic>
      <p:pic>
        <p:nvPicPr>
          <p:cNvPr id="516" name="Рисунок 25" descr="http://qrcoder.ru/code/?https%3A%2F%2Fvk.com%2Fgarfondrtru&amp;4&amp;0"/>
          <p:cNvPicPr/>
          <p:nvPr/>
        </p:nvPicPr>
        <p:blipFill>
          <a:blip r:embed="rId9"/>
          <a:stretch/>
        </p:blipFill>
        <p:spPr>
          <a:xfrm>
            <a:off x="10010880" y="5497560"/>
            <a:ext cx="1041480" cy="970200"/>
          </a:xfrm>
          <a:prstGeom prst="rect">
            <a:avLst/>
          </a:prstGeom>
          <a:ln w="0">
            <a:noFill/>
          </a:ln>
        </p:spPr>
      </p:pic>
      <p:sp>
        <p:nvSpPr>
          <p:cNvPr id="517" name="Прямоугольник 71"/>
          <p:cNvSpPr/>
          <p:nvPr/>
        </p:nvSpPr>
        <p:spPr>
          <a:xfrm>
            <a:off x="5279760" y="4843440"/>
            <a:ext cx="2363760" cy="32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562212"/>
                </a:solidFill>
                <a:latin typeface="Arial"/>
                <a:ea typeface="DejaVu Sans"/>
              </a:rPr>
              <a:t>Срок поручительства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8" name="Прямоугольник 72"/>
          <p:cNvSpPr/>
          <p:nvPr/>
        </p:nvSpPr>
        <p:spPr>
          <a:xfrm>
            <a:off x="8354520" y="4795920"/>
            <a:ext cx="2992320" cy="34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Срок действия договора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19" name="Рисунок 26"/>
          <p:cNvPicPr/>
          <p:nvPr/>
        </p:nvPicPr>
        <p:blipFill>
          <a:blip r:embed="rId10"/>
          <a:stretch/>
        </p:blipFill>
        <p:spPr>
          <a:xfrm>
            <a:off x="10414080" y="5249880"/>
            <a:ext cx="236520" cy="246240"/>
          </a:xfrm>
          <a:prstGeom prst="rect">
            <a:avLst/>
          </a:prstGeom>
          <a:ln w="0">
            <a:noFill/>
          </a:ln>
        </p:spPr>
      </p:pic>
      <p:pic>
        <p:nvPicPr>
          <p:cNvPr id="520" name="Рисунок 27"/>
          <p:cNvPicPr/>
          <p:nvPr/>
        </p:nvPicPr>
        <p:blipFill>
          <a:blip r:embed="rId11"/>
          <a:stretch/>
        </p:blipFill>
        <p:spPr>
          <a:xfrm>
            <a:off x="8501040" y="5249880"/>
            <a:ext cx="250920" cy="249480"/>
          </a:xfrm>
          <a:prstGeom prst="rect">
            <a:avLst/>
          </a:prstGeom>
          <a:ln w="0">
            <a:noFill/>
          </a:ln>
        </p:spPr>
      </p:pic>
      <p:pic>
        <p:nvPicPr>
          <p:cNvPr id="521" name="Picture 25" descr="https://xn----8sbkdgnibjafxdci9g.xn--p1ai/wp-content/uploads/2019/12/srok-obuchenija.png"/>
          <p:cNvPicPr/>
          <p:nvPr/>
        </p:nvPicPr>
        <p:blipFill>
          <a:blip r:embed="rId12"/>
          <a:stretch/>
        </p:blipFill>
        <p:spPr>
          <a:xfrm>
            <a:off x="7815240" y="4821120"/>
            <a:ext cx="357480" cy="358920"/>
          </a:xfrm>
          <a:prstGeom prst="rect">
            <a:avLst/>
          </a:prstGeom>
          <a:ln w="0">
            <a:noFill/>
          </a:ln>
        </p:spPr>
      </p:pic>
      <p:sp>
        <p:nvSpPr>
          <p:cNvPr id="522" name="Прямоугольник 73"/>
          <p:cNvSpPr/>
          <p:nvPr/>
        </p:nvSpPr>
        <p:spPr>
          <a:xfrm>
            <a:off x="5739120" y="1953000"/>
            <a:ext cx="6132960" cy="859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marL="69840"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C79363"/>
                </a:solidFill>
                <a:latin typeface="Arial"/>
                <a:ea typeface="Calibri"/>
              </a:rPr>
              <a:t>Для малых и средних предприятий, направивших на военную службу по контракту для участия в СВО одного и более сотрудников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23" name="Рисунок 42"/>
          <p:cNvPicPr/>
          <p:nvPr/>
        </p:nvPicPr>
        <p:blipFill>
          <a:blip r:embed="rId13"/>
          <a:srcRect t="1691" r="61227"/>
          <a:stretch/>
        </p:blipFill>
        <p:spPr>
          <a:xfrm>
            <a:off x="5400" y="0"/>
            <a:ext cx="4805280" cy="6855480"/>
          </a:xfrm>
          <a:prstGeom prst="rect">
            <a:avLst/>
          </a:prstGeom>
          <a:ln w="0">
            <a:noFill/>
          </a:ln>
        </p:spPr>
      </p:pic>
      <p:sp>
        <p:nvSpPr>
          <p:cNvPr id="524" name="TextBox 12"/>
          <p:cNvSpPr/>
          <p:nvPr/>
        </p:nvSpPr>
        <p:spPr>
          <a:xfrm>
            <a:off x="203400" y="1190880"/>
            <a:ext cx="609048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DejaVu Sans"/>
              </a:rPr>
              <a:t>8(843)293-16-94, 8(903)061-40-18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Прямоугольник 74"/>
          <p:cNvSpPr/>
          <p:nvPr/>
        </p:nvSpPr>
        <p:spPr>
          <a:xfrm>
            <a:off x="8119440" y="2957400"/>
            <a:ext cx="3944160" cy="34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до 95 % от суммы обязательства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6" name="Прямоугольник 75"/>
          <p:cNvSpPr/>
          <p:nvPr/>
        </p:nvSpPr>
        <p:spPr>
          <a:xfrm>
            <a:off x="8389440" y="3691080"/>
            <a:ext cx="2487960" cy="34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до</a:t>
            </a:r>
            <a:r>
              <a:rPr lang="ru-RU" sz="1800" b="0" strike="noStrike" spc="-1">
                <a:solidFill>
                  <a:srgbClr val="00B05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14,25 млн рублей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7" name="Прямоугольник 76"/>
          <p:cNvSpPr/>
          <p:nvPr/>
        </p:nvSpPr>
        <p:spPr>
          <a:xfrm>
            <a:off x="8273880" y="4240080"/>
            <a:ext cx="4069080" cy="34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0,75% от суммы поручительства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28" name="Picture 30" descr="https://stomatologspb.ru/wp-content/uploads/ruble_PNG26.png"/>
          <p:cNvPicPr/>
          <p:nvPr/>
        </p:nvPicPr>
        <p:blipFill>
          <a:blip r:embed="rId2"/>
          <a:stretch/>
        </p:blipFill>
        <p:spPr>
          <a:xfrm>
            <a:off x="7912080" y="3718080"/>
            <a:ext cx="365400" cy="334800"/>
          </a:xfrm>
          <a:prstGeom prst="rect">
            <a:avLst/>
          </a:prstGeom>
          <a:ln w="0">
            <a:noFill/>
          </a:ln>
        </p:spPr>
      </p:pic>
      <p:pic>
        <p:nvPicPr>
          <p:cNvPr id="529" name="Picture 31" descr="https://xn--b1aqpp2b.xn----8sbg5beewf.xn--p1ai/images/9519f396-be5f-62ad-b139-a010fd802c7a.png"/>
          <p:cNvPicPr/>
          <p:nvPr/>
        </p:nvPicPr>
        <p:blipFill>
          <a:blip r:embed="rId3"/>
          <a:stretch/>
        </p:blipFill>
        <p:spPr>
          <a:xfrm>
            <a:off x="7802640" y="3151080"/>
            <a:ext cx="382680" cy="358920"/>
          </a:xfrm>
          <a:prstGeom prst="rect">
            <a:avLst/>
          </a:prstGeom>
          <a:ln w="0">
            <a:noFill/>
          </a:ln>
        </p:spPr>
      </p:pic>
      <p:sp>
        <p:nvSpPr>
          <p:cNvPr id="530" name="Прямоугольник 77"/>
          <p:cNvSpPr/>
          <p:nvPr/>
        </p:nvSpPr>
        <p:spPr>
          <a:xfrm>
            <a:off x="5316480" y="2971800"/>
            <a:ext cx="3583080" cy="32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562212"/>
                </a:solidFill>
                <a:latin typeface="Arial"/>
                <a:ea typeface="DejaVu Sans"/>
              </a:rPr>
              <a:t>Размер поручительства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1" name="Прямоугольник 78"/>
          <p:cNvSpPr/>
          <p:nvPr/>
        </p:nvSpPr>
        <p:spPr>
          <a:xfrm>
            <a:off x="5375160" y="3701880"/>
            <a:ext cx="3376800" cy="32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562212"/>
                </a:solidFill>
                <a:latin typeface="Arial"/>
                <a:ea typeface="DejaVu Sans"/>
              </a:rPr>
              <a:t>Сумма поручительства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2" name="Прямоугольник 79"/>
          <p:cNvSpPr/>
          <p:nvPr/>
        </p:nvSpPr>
        <p:spPr>
          <a:xfrm>
            <a:off x="5375160" y="4175280"/>
            <a:ext cx="2538720" cy="54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562212"/>
                </a:solidFill>
                <a:latin typeface="Arial"/>
                <a:ea typeface="DejaVu Sans"/>
              </a:rPr>
              <a:t>Комиссионное вознаграждение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3" name="Прямоугольник 80"/>
          <p:cNvSpPr/>
          <p:nvPr/>
        </p:nvSpPr>
        <p:spPr>
          <a:xfrm>
            <a:off x="5149440" y="872280"/>
            <a:ext cx="6702480" cy="114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>
                <a:solidFill>
                  <a:srgbClr val="00B050"/>
                </a:solidFill>
                <a:latin typeface="Arial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strike="noStrike" spc="-1">
                <a:solidFill>
                  <a:srgbClr val="00B050"/>
                </a:solidFill>
                <a:latin typeface="Arial"/>
                <a:ea typeface="DejaVu Sans"/>
              </a:rPr>
              <a:t>   «ИНТЕЛЛЕКТУАЛЬНЫЙ АКТИВ»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34" name="Группа 10"/>
          <p:cNvGrpSpPr/>
          <p:nvPr/>
        </p:nvGrpSpPr>
        <p:grpSpPr>
          <a:xfrm>
            <a:off x="5375160" y="-348120"/>
            <a:ext cx="6815520" cy="2080080"/>
            <a:chOff x="5375160" y="-348120"/>
            <a:chExt cx="6815520" cy="2080080"/>
          </a:xfrm>
        </p:grpSpPr>
        <p:sp>
          <p:nvSpPr>
            <p:cNvPr id="535" name="Скругленный прямоугольник 12"/>
            <p:cNvSpPr/>
            <p:nvPr/>
          </p:nvSpPr>
          <p:spPr>
            <a:xfrm>
              <a:off x="5375160" y="218520"/>
              <a:ext cx="6633360" cy="151344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536" name="Прямоугольник 81"/>
            <p:cNvPicPr/>
            <p:nvPr/>
          </p:nvPicPr>
          <p:blipFill>
            <a:blip r:embed="rId4"/>
            <a:stretch/>
          </p:blipFill>
          <p:spPr>
            <a:xfrm>
              <a:off x="9000360" y="-348120"/>
              <a:ext cx="3190320" cy="7387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37" name="Кольцо 14"/>
          <p:cNvSpPr/>
          <p:nvPr/>
        </p:nvSpPr>
        <p:spPr>
          <a:xfrm>
            <a:off x="5950080" y="1909800"/>
            <a:ext cx="312840" cy="314280"/>
          </a:xfrm>
          <a:custGeom>
            <a:avLst/>
            <a:gdLst>
              <a:gd name="textAreaLeft" fmla="*/ 0 w 312840"/>
              <a:gd name="textAreaRight" fmla="*/ 314280 w 312840"/>
              <a:gd name="textAreaTop" fmla="*/ 0 h 314280"/>
              <a:gd name="textAreaBottom" fmla="*/ 315720 h 314280"/>
            </a:gdLst>
            <a:ahLst/>
            <a:cxnLst/>
            <a:rect l="textAreaLeft" t="textAreaTop" r="textAreaRight" b="textAreaBottom"/>
            <a:pathLst>
              <a:path w="314325" h="315912">
                <a:moveTo>
                  <a:pt x="0" y="157956"/>
                </a:moveTo>
                <a:cubicBezTo>
                  <a:pt x="0" y="70719"/>
                  <a:pt x="70364" y="0"/>
                  <a:pt x="157163" y="0"/>
                </a:cubicBezTo>
                <a:cubicBezTo>
                  <a:pt x="243962" y="0"/>
                  <a:pt x="314326" y="70719"/>
                  <a:pt x="314326" y="157956"/>
                </a:cubicBezTo>
                <a:cubicBezTo>
                  <a:pt x="314326" y="245193"/>
                  <a:pt x="243962" y="315912"/>
                  <a:pt x="157163" y="315912"/>
                </a:cubicBezTo>
                <a:cubicBezTo>
                  <a:pt x="70364" y="315912"/>
                  <a:pt x="0" y="245193"/>
                  <a:pt x="0" y="157956"/>
                </a:cubicBezTo>
                <a:close/>
                <a:moveTo>
                  <a:pt x="78581" y="157956"/>
                </a:moveTo>
                <a:cubicBezTo>
                  <a:pt x="78581" y="201794"/>
                  <a:pt x="113763" y="237331"/>
                  <a:pt x="157162" y="237331"/>
                </a:cubicBezTo>
                <a:cubicBezTo>
                  <a:pt x="200561" y="237331"/>
                  <a:pt x="235743" y="201794"/>
                  <a:pt x="235743" y="157956"/>
                </a:cubicBezTo>
                <a:cubicBezTo>
                  <a:pt x="235743" y="114118"/>
                  <a:pt x="200561" y="78581"/>
                  <a:pt x="157162" y="78581"/>
                </a:cubicBezTo>
                <a:cubicBezTo>
                  <a:pt x="113763" y="78581"/>
                  <a:pt x="78581" y="114118"/>
                  <a:pt x="78581" y="157956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38" name="Прямая соединительная линия 9"/>
          <p:cNvSpPr/>
          <p:nvPr/>
        </p:nvSpPr>
        <p:spPr>
          <a:xfrm>
            <a:off x="5522760" y="2852640"/>
            <a:ext cx="6459840" cy="360"/>
          </a:xfrm>
          <a:prstGeom prst="line">
            <a:avLst/>
          </a:prstGeom>
          <a:ln w="38160">
            <a:solidFill>
              <a:srgbClr val="C79363"/>
            </a:solidFill>
            <a:prstDash val="sysDot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39" name="Кольцо 15"/>
          <p:cNvSpPr/>
          <p:nvPr/>
        </p:nvSpPr>
        <p:spPr>
          <a:xfrm>
            <a:off x="7873920" y="4322880"/>
            <a:ext cx="314640" cy="312840"/>
          </a:xfrm>
          <a:custGeom>
            <a:avLst/>
            <a:gdLst>
              <a:gd name="textAreaLeft" fmla="*/ 0 w 314640"/>
              <a:gd name="textAreaRight" fmla="*/ 316080 w 314640"/>
              <a:gd name="textAreaTop" fmla="*/ 0 h 312840"/>
              <a:gd name="textAreaBottom" fmla="*/ 314280 h 312840"/>
            </a:gdLst>
            <a:ahLst/>
            <a:cxnLst/>
            <a:rect l="textAreaLeft" t="textAreaTop" r="textAreaRight" b="textAreaBottom"/>
            <a:pathLst>
              <a:path w="315913" h="314325">
                <a:moveTo>
                  <a:pt x="0" y="157163"/>
                </a:moveTo>
                <a:cubicBezTo>
                  <a:pt x="0" y="70364"/>
                  <a:pt x="70720" y="0"/>
                  <a:pt x="157957" y="0"/>
                </a:cubicBezTo>
                <a:cubicBezTo>
                  <a:pt x="245194" y="0"/>
                  <a:pt x="315914" y="70364"/>
                  <a:pt x="315914" y="157163"/>
                </a:cubicBezTo>
                <a:cubicBezTo>
                  <a:pt x="315914" y="243962"/>
                  <a:pt x="245194" y="314326"/>
                  <a:pt x="157957" y="314326"/>
                </a:cubicBezTo>
                <a:cubicBezTo>
                  <a:pt x="70720" y="314326"/>
                  <a:pt x="0" y="243962"/>
                  <a:pt x="0" y="157163"/>
                </a:cubicBezTo>
                <a:close/>
                <a:moveTo>
                  <a:pt x="78581" y="157163"/>
                </a:moveTo>
                <a:cubicBezTo>
                  <a:pt x="78581" y="200562"/>
                  <a:pt x="114118" y="235744"/>
                  <a:pt x="157956" y="235744"/>
                </a:cubicBezTo>
                <a:cubicBezTo>
                  <a:pt x="201794" y="235744"/>
                  <a:pt x="237331" y="200562"/>
                  <a:pt x="237331" y="157163"/>
                </a:cubicBezTo>
                <a:cubicBezTo>
                  <a:pt x="237331" y="113764"/>
                  <a:pt x="201794" y="78582"/>
                  <a:pt x="157956" y="78582"/>
                </a:cubicBezTo>
                <a:cubicBezTo>
                  <a:pt x="114118" y="78582"/>
                  <a:pt x="78581" y="113764"/>
                  <a:pt x="78581" y="157163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540" name="Рисунок 44"/>
          <p:cNvPicPr/>
          <p:nvPr/>
        </p:nvPicPr>
        <p:blipFill>
          <a:blip r:embed="rId5"/>
          <a:stretch/>
        </p:blipFill>
        <p:spPr>
          <a:xfrm>
            <a:off x="5702760" y="464040"/>
            <a:ext cx="5595840" cy="586800"/>
          </a:xfrm>
          <a:prstGeom prst="rect">
            <a:avLst/>
          </a:prstGeom>
          <a:ln w="0">
            <a:noFill/>
          </a:ln>
        </p:spPr>
      </p:pic>
      <p:pic>
        <p:nvPicPr>
          <p:cNvPr id="541" name="Рисунок 45" descr="http://qrcoder.ru/code/?https%3A%2F%2Ft.me%2Fgarfondrt&amp;4&amp;0"/>
          <p:cNvPicPr/>
          <p:nvPr/>
        </p:nvPicPr>
        <p:blipFill>
          <a:blip r:embed="rId6"/>
          <a:stretch/>
        </p:blipFill>
        <p:spPr>
          <a:xfrm>
            <a:off x="6066000" y="5497560"/>
            <a:ext cx="1042920" cy="970200"/>
          </a:xfrm>
          <a:prstGeom prst="rect">
            <a:avLst/>
          </a:prstGeom>
          <a:ln w="0">
            <a:noFill/>
          </a:ln>
        </p:spPr>
      </p:pic>
      <p:pic>
        <p:nvPicPr>
          <p:cNvPr id="542" name="Рисунок 46"/>
          <p:cNvPicPr/>
          <p:nvPr/>
        </p:nvPicPr>
        <p:blipFill>
          <a:blip r:embed="rId7"/>
          <a:stretch/>
        </p:blipFill>
        <p:spPr>
          <a:xfrm>
            <a:off x="6462720" y="5245200"/>
            <a:ext cx="249480" cy="250920"/>
          </a:xfrm>
          <a:prstGeom prst="rect">
            <a:avLst/>
          </a:prstGeom>
          <a:ln w="0">
            <a:noFill/>
          </a:ln>
        </p:spPr>
      </p:pic>
      <p:pic>
        <p:nvPicPr>
          <p:cNvPr id="543" name="Рисунок 48" descr="http://qrcoder.ru/code/?https%3A%2F%2Fgarfondrt.ru%2F&amp;4&amp;0"/>
          <p:cNvPicPr/>
          <p:nvPr/>
        </p:nvPicPr>
        <p:blipFill>
          <a:blip r:embed="rId8"/>
          <a:stretch/>
        </p:blipFill>
        <p:spPr>
          <a:xfrm>
            <a:off x="8112240" y="5497560"/>
            <a:ext cx="1042920" cy="970200"/>
          </a:xfrm>
          <a:prstGeom prst="rect">
            <a:avLst/>
          </a:prstGeom>
          <a:ln w="0">
            <a:noFill/>
          </a:ln>
        </p:spPr>
      </p:pic>
      <p:pic>
        <p:nvPicPr>
          <p:cNvPr id="544" name="Рисунок 49" descr="http://qrcoder.ru/code/?https%3A%2F%2Fvk.com%2Fgarfondrtru&amp;4&amp;0"/>
          <p:cNvPicPr/>
          <p:nvPr/>
        </p:nvPicPr>
        <p:blipFill>
          <a:blip r:embed="rId9"/>
          <a:stretch/>
        </p:blipFill>
        <p:spPr>
          <a:xfrm>
            <a:off x="10010880" y="5497560"/>
            <a:ext cx="1041480" cy="970200"/>
          </a:xfrm>
          <a:prstGeom prst="rect">
            <a:avLst/>
          </a:prstGeom>
          <a:ln w="0">
            <a:noFill/>
          </a:ln>
        </p:spPr>
      </p:pic>
      <p:sp>
        <p:nvSpPr>
          <p:cNvPr id="545" name="Прямоугольник 82"/>
          <p:cNvSpPr/>
          <p:nvPr/>
        </p:nvSpPr>
        <p:spPr>
          <a:xfrm>
            <a:off x="5279760" y="4843440"/>
            <a:ext cx="2363760" cy="32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562212"/>
                </a:solidFill>
                <a:latin typeface="Arial"/>
                <a:ea typeface="DejaVu Sans"/>
              </a:rPr>
              <a:t>Срок поручительства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6" name="Прямоугольник 83"/>
          <p:cNvSpPr/>
          <p:nvPr/>
        </p:nvSpPr>
        <p:spPr>
          <a:xfrm>
            <a:off x="8283600" y="4795920"/>
            <a:ext cx="1810800" cy="34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не более 4 лет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47" name="Рисунок 50"/>
          <p:cNvPicPr/>
          <p:nvPr/>
        </p:nvPicPr>
        <p:blipFill>
          <a:blip r:embed="rId10"/>
          <a:stretch/>
        </p:blipFill>
        <p:spPr>
          <a:xfrm>
            <a:off x="10414080" y="5249880"/>
            <a:ext cx="236520" cy="246240"/>
          </a:xfrm>
          <a:prstGeom prst="rect">
            <a:avLst/>
          </a:prstGeom>
          <a:ln w="0">
            <a:noFill/>
          </a:ln>
        </p:spPr>
      </p:pic>
      <p:pic>
        <p:nvPicPr>
          <p:cNvPr id="548" name="Рисунок 51"/>
          <p:cNvPicPr/>
          <p:nvPr/>
        </p:nvPicPr>
        <p:blipFill>
          <a:blip r:embed="rId11"/>
          <a:stretch/>
        </p:blipFill>
        <p:spPr>
          <a:xfrm>
            <a:off x="8501040" y="5249880"/>
            <a:ext cx="250920" cy="249480"/>
          </a:xfrm>
          <a:prstGeom prst="rect">
            <a:avLst/>
          </a:prstGeom>
          <a:ln w="0">
            <a:noFill/>
          </a:ln>
        </p:spPr>
      </p:pic>
      <p:pic>
        <p:nvPicPr>
          <p:cNvPr id="549" name="Picture 32" descr="https://xn----8sbkdgnibjafxdci9g.xn--p1ai/wp-content/uploads/2019/12/srok-obuchenija.png"/>
          <p:cNvPicPr/>
          <p:nvPr/>
        </p:nvPicPr>
        <p:blipFill>
          <a:blip r:embed="rId12"/>
          <a:stretch/>
        </p:blipFill>
        <p:spPr>
          <a:xfrm>
            <a:off x="7815240" y="4821120"/>
            <a:ext cx="357480" cy="358920"/>
          </a:xfrm>
          <a:prstGeom prst="rect">
            <a:avLst/>
          </a:prstGeom>
          <a:ln w="0">
            <a:noFill/>
          </a:ln>
        </p:spPr>
      </p:pic>
      <p:sp>
        <p:nvSpPr>
          <p:cNvPr id="550" name="Прямоугольник 84"/>
          <p:cNvSpPr/>
          <p:nvPr/>
        </p:nvSpPr>
        <p:spPr>
          <a:xfrm>
            <a:off x="6311880" y="1711440"/>
            <a:ext cx="5686560" cy="859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marL="69840"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C79363"/>
                </a:solidFill>
                <a:latin typeface="Arial"/>
                <a:ea typeface="Calibri"/>
              </a:rPr>
              <a:t>Продукт, под залог нематериальных активов в виде товарного знака, патента, программного продукта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51" name="Рисунок 52"/>
          <p:cNvPicPr/>
          <p:nvPr/>
        </p:nvPicPr>
        <p:blipFill>
          <a:blip r:embed="rId13"/>
          <a:srcRect t="1691" r="61227"/>
          <a:stretch/>
        </p:blipFill>
        <p:spPr>
          <a:xfrm>
            <a:off x="5400" y="0"/>
            <a:ext cx="4805280" cy="6855480"/>
          </a:xfrm>
          <a:prstGeom prst="rect">
            <a:avLst/>
          </a:prstGeom>
          <a:ln w="0">
            <a:noFill/>
          </a:ln>
        </p:spPr>
      </p:pic>
      <p:sp>
        <p:nvSpPr>
          <p:cNvPr id="552" name="TextBox 13"/>
          <p:cNvSpPr/>
          <p:nvPr/>
        </p:nvSpPr>
        <p:spPr>
          <a:xfrm>
            <a:off x="203400" y="1190880"/>
            <a:ext cx="609048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DejaVu Sans"/>
              </a:rPr>
              <a:t>8(843)293-16-94, 8(903)061-40-18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Параллелограмм 2"/>
          <p:cNvSpPr/>
          <p:nvPr/>
        </p:nvSpPr>
        <p:spPr>
          <a:xfrm>
            <a:off x="244800" y="210600"/>
            <a:ext cx="780480" cy="47160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554" name="Параллелограмм 5"/>
          <p:cNvSpPr/>
          <p:nvPr/>
        </p:nvSpPr>
        <p:spPr>
          <a:xfrm>
            <a:off x="1000440" y="224640"/>
            <a:ext cx="10825920" cy="4647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555" name="Прямоугольник 4"/>
          <p:cNvSpPr/>
          <p:nvPr/>
        </p:nvSpPr>
        <p:spPr>
          <a:xfrm>
            <a:off x="1466280" y="316440"/>
            <a:ext cx="90356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cap="all" spc="-1">
                <a:solidFill>
                  <a:schemeClr val="lt1"/>
                </a:solidFill>
                <a:latin typeface="Arial Black"/>
                <a:ea typeface="Arial"/>
              </a:rPr>
              <a:t>Льготный лизинг. Программы льготного лизинга для МСП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56" name="Рисунок 4" descr="Телефон"/>
          <p:cNvPicPr/>
          <p:nvPr/>
        </p:nvPicPr>
        <p:blipFill>
          <a:blip r:embed="rId3"/>
          <a:stretch/>
        </p:blipFill>
        <p:spPr>
          <a:xfrm>
            <a:off x="403200" y="6193800"/>
            <a:ext cx="586440" cy="586440"/>
          </a:xfrm>
          <a:prstGeom prst="rect">
            <a:avLst/>
          </a:prstGeom>
          <a:ln w="0">
            <a:noFill/>
          </a:ln>
        </p:spPr>
      </p:pic>
      <p:sp>
        <p:nvSpPr>
          <p:cNvPr id="557" name="TextBox 8"/>
          <p:cNvSpPr/>
          <p:nvPr/>
        </p:nvSpPr>
        <p:spPr>
          <a:xfrm>
            <a:off x="1000440" y="6140520"/>
            <a:ext cx="45327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8 843-524-72-32 (доб. 303)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8 927-498-97-90 Гафуров Марат Рашитович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58" name="Рисунок 5" descr="Электронная почта"/>
          <p:cNvPicPr/>
          <p:nvPr/>
        </p:nvPicPr>
        <p:blipFill>
          <a:blip r:embed="rId4"/>
          <a:stretch/>
        </p:blipFill>
        <p:spPr>
          <a:xfrm>
            <a:off x="6366600" y="6153480"/>
            <a:ext cx="591480" cy="591480"/>
          </a:xfrm>
          <a:prstGeom prst="rect">
            <a:avLst/>
          </a:prstGeom>
          <a:ln w="0">
            <a:noFill/>
          </a:ln>
        </p:spPr>
      </p:pic>
      <p:sp>
        <p:nvSpPr>
          <p:cNvPr id="559" name="TextBox 9"/>
          <p:cNvSpPr/>
          <p:nvPr/>
        </p:nvSpPr>
        <p:spPr>
          <a:xfrm>
            <a:off x="6964920" y="6303960"/>
            <a:ext cx="20127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  <a:ea typeface="Arial"/>
              </a:rPr>
              <a:t>sales@rlcrt.ru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60" name="Таблица 2"/>
          <p:cNvGraphicFramePr/>
          <p:nvPr/>
        </p:nvGraphicFramePr>
        <p:xfrm>
          <a:off x="245520" y="785160"/>
          <a:ext cx="11466720" cy="5512800"/>
        </p:xfrm>
        <a:graphic>
          <a:graphicData uri="http://schemas.openxmlformats.org/drawingml/2006/table">
            <a:tbl>
              <a:tblPr/>
              <a:tblGrid>
                <a:gridCol w="6498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8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780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1D1D1B"/>
                          </a:solidFill>
                          <a:latin typeface="Calibri"/>
                          <a:ea typeface="Arial"/>
                        </a:rPr>
                        <a:t>УСТОЙЧИВОЕ РАЗВИТИЕ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1D1D1B"/>
                          </a:solidFill>
                          <a:latin typeface="Calibri"/>
                          <a:ea typeface="Arial"/>
                        </a:rPr>
                        <a:t>ЛИЗИНГ ПРОИЗВОДСТВЕННОЙ НЕДВИЖИМОСТИ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356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Для субъектов МСП с </a:t>
                      </a: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основным видом </a:t>
                      </a: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деятельности производство, строительство и услуги в области здравоохранения, питания, телекоммуникации, социальные услуги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(разделы </a:t>
                      </a:r>
                      <a:r>
                        <a:rPr lang="en-US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C, D, E, F, H, I, J, L, M, S, Q </a:t>
                      </a: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классификатора ОКВЭД</a:t>
                      </a:r>
                      <a:r>
                        <a:rPr lang="en-US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)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Для резидентов аккредитованных Министерством экономики РТ индустриальных (промышленных) парков, с </a:t>
                      </a: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основным видом </a:t>
                      </a: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деятельности производство, строительство, водоснабжение, обеспечение электроэнергией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9800">
                <a:tc rowSpan="2">
                  <a:txBody>
                    <a:bodyPr/>
                    <a:lstStyle/>
                    <a:p>
                      <a:pPr marL="87480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9,5% годовых - для следующих субъектов МСП: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87480" indent="-216000" defTabSz="9144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  <a:tabLst>
                          <a:tab pos="0" algn="l"/>
                        </a:tabLst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основной вид деятельности - производство (раздел С классификатора ОКВЭД),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87480" indent="-216000" defTabSz="9144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  <a:tabLst>
                          <a:tab pos="0" algn="l"/>
                        </a:tabLst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управляющие компании аккредитованных Министерством экономики индустриальных (промышленных) парков,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87480" indent="-216000" defTabSz="9144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  <a:tabLst>
                          <a:tab pos="0" algn="l"/>
                        </a:tabLst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субъекты МСП, арендующие муниципальное имущество (не торговля).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87480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87480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Для других субъектов МСП, вид деятельности которых соответствует ОКВЭД, процентная ставка составляет </a:t>
                      </a: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½ ключевой ставки Банка России + 5%.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87480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87480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Металлообрабатывающее оборудование иностранного производства – </a:t>
                      </a: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19% годовых.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Ставка для предмета лизинга: </a:t>
                      </a: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8%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9800">
                <a:tc v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Предмет лизинга </a:t>
                      </a: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– </a:t>
                      </a: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складские и производственные здания (помещения), в том числе быстровозводимые здания ангарного типа, расположенные на территории аккредитованного Министерством экономики Республики Татарстан индустриального (промышленного) парка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52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Предмет лизинга: </a:t>
                      </a: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высокотехнологичное оборудование, коммерческий автотранспорт, спецтехника - российского производства (новые, не бывшие в употреблении/не введенные в эксплуатацию)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80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Сумма финансирования: </a:t>
                      </a: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0,5-</a:t>
                      </a:r>
                      <a:r>
                        <a:rPr lang="en-US" sz="13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20</a:t>
                      </a: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 млн руб.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Сумма финансирования:</a:t>
                      </a: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 2-20  млн руб.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12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Срок лизинга:</a:t>
                      </a: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 13-60 месяцев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Срок лизинга: </a:t>
                      </a: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13-60 месяцев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708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Аванс:</a:t>
                      </a: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 от 15% до 49% (0% - при предоставлении поручительства Гарантийного Фонда Республики Татарстан)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Аванс:</a:t>
                      </a: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 от 30% до 49%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61" name="Прямоугольник 5"/>
          <p:cNvSpPr/>
          <p:nvPr/>
        </p:nvSpPr>
        <p:spPr>
          <a:xfrm>
            <a:off x="424440" y="271800"/>
            <a:ext cx="181080" cy="39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endParaRPr lang="ru-RU" sz="2000" b="0" strike="noStrike" spc="-1">
              <a:solidFill>
                <a:schemeClr val="dk1"/>
              </a:solidFill>
              <a:latin typeface="Arial Black"/>
              <a:ea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Рисунок 3"/>
          <p:cNvPicPr/>
          <p:nvPr/>
        </p:nvPicPr>
        <p:blipFill>
          <a:blip r:embed="rId2"/>
          <a:srcRect l="20155" r="6689"/>
          <a:stretch/>
        </p:blipFill>
        <p:spPr>
          <a:xfrm>
            <a:off x="0" y="1800"/>
            <a:ext cx="12222360" cy="6851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object 3"/>
          <p:cNvSpPr/>
          <p:nvPr/>
        </p:nvSpPr>
        <p:spPr>
          <a:xfrm>
            <a:off x="360" y="3428280"/>
            <a:ext cx="3233160" cy="3425040"/>
          </a:xfrm>
          <a:custGeom>
            <a:avLst/>
            <a:gdLst>
              <a:gd name="textAreaLeft" fmla="*/ 0 w 3233160"/>
              <a:gd name="textAreaRight" fmla="*/ 3237480 w 3233160"/>
              <a:gd name="textAreaTop" fmla="*/ 0 h 3425040"/>
              <a:gd name="textAreaBottom" fmla="*/ 3429360 h 3425040"/>
            </a:gdLst>
            <a:ahLst/>
            <a:cxnLst/>
            <a:rect l="textAreaLeft" t="textAreaTop" r="textAreaRight" b="textAreaBottom"/>
            <a:pathLst>
              <a:path w="5339080" h="5655309">
                <a:moveTo>
                  <a:pt x="5338437" y="142"/>
                </a:moveTo>
                <a:lnTo>
                  <a:pt x="0" y="142"/>
                </a:lnTo>
                <a:lnTo>
                  <a:pt x="0" y="5655183"/>
                </a:lnTo>
                <a:lnTo>
                  <a:pt x="5338437" y="5655183"/>
                </a:lnTo>
                <a:lnTo>
                  <a:pt x="5338437" y="142"/>
                </a:lnTo>
                <a:close/>
              </a:path>
            </a:pathLst>
          </a:custGeom>
          <a:solidFill>
            <a:srgbClr val="E84E2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1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pic>
        <p:nvPicPr>
          <p:cNvPr id="564" name="object 4"/>
          <p:cNvPicPr/>
          <p:nvPr/>
        </p:nvPicPr>
        <p:blipFill>
          <a:blip r:embed="rId2"/>
          <a:stretch/>
        </p:blipFill>
        <p:spPr>
          <a:xfrm>
            <a:off x="360" y="0"/>
            <a:ext cx="3233880" cy="3423960"/>
          </a:xfrm>
          <a:prstGeom prst="rect">
            <a:avLst/>
          </a:prstGeom>
          <a:ln w="0">
            <a:noFill/>
          </a:ln>
        </p:spPr>
      </p:pic>
      <p:grpSp>
        <p:nvGrpSpPr>
          <p:cNvPr id="565" name="object 5"/>
          <p:cNvGrpSpPr/>
          <p:nvPr/>
        </p:nvGrpSpPr>
        <p:grpSpPr>
          <a:xfrm>
            <a:off x="3474000" y="182160"/>
            <a:ext cx="319320" cy="428400"/>
            <a:chOff x="3474000" y="182160"/>
            <a:chExt cx="319320" cy="428400"/>
          </a:xfrm>
        </p:grpSpPr>
        <p:sp>
          <p:nvSpPr>
            <p:cNvPr id="566" name="object 6"/>
            <p:cNvSpPr/>
            <p:nvPr/>
          </p:nvSpPr>
          <p:spPr>
            <a:xfrm>
              <a:off x="3474000" y="182520"/>
              <a:ext cx="318960" cy="428040"/>
            </a:xfrm>
            <a:custGeom>
              <a:avLst/>
              <a:gdLst>
                <a:gd name="textAreaLeft" fmla="*/ 0 w 318960"/>
                <a:gd name="textAreaRight" fmla="*/ 323280 w 318960"/>
                <a:gd name="textAreaTop" fmla="*/ 0 h 428040"/>
                <a:gd name="textAreaBottom" fmla="*/ 432360 h 428040"/>
              </a:gdLst>
              <a:ahLst/>
              <a:cxnLst/>
              <a:rect l="textAreaLeft" t="textAreaTop" r="textAreaRight" b="textAreaBottom"/>
              <a:pathLst>
                <a:path w="533400" h="713105">
                  <a:moveTo>
                    <a:pt x="177533" y="546341"/>
                  </a:moveTo>
                  <a:lnTo>
                    <a:pt x="0" y="364744"/>
                  </a:lnTo>
                  <a:lnTo>
                    <a:pt x="0" y="530974"/>
                  </a:lnTo>
                  <a:lnTo>
                    <a:pt x="177533" y="712584"/>
                  </a:lnTo>
                  <a:lnTo>
                    <a:pt x="177533" y="546341"/>
                  </a:lnTo>
                  <a:close/>
                </a:path>
                <a:path w="533400" h="713105">
                  <a:moveTo>
                    <a:pt x="355206" y="363982"/>
                  </a:moveTo>
                  <a:lnTo>
                    <a:pt x="177660" y="182372"/>
                  </a:lnTo>
                  <a:lnTo>
                    <a:pt x="177660" y="348615"/>
                  </a:lnTo>
                  <a:lnTo>
                    <a:pt x="355206" y="530212"/>
                  </a:lnTo>
                  <a:lnTo>
                    <a:pt x="355206" y="363982"/>
                  </a:lnTo>
                  <a:close/>
                </a:path>
                <a:path w="533400" h="713105">
                  <a:moveTo>
                    <a:pt x="532879" y="181610"/>
                  </a:moveTo>
                  <a:lnTo>
                    <a:pt x="355333" y="0"/>
                  </a:lnTo>
                  <a:lnTo>
                    <a:pt x="355333" y="166243"/>
                  </a:lnTo>
                  <a:lnTo>
                    <a:pt x="532879" y="347853"/>
                  </a:lnTo>
                  <a:lnTo>
                    <a:pt x="532879" y="181610"/>
                  </a:lnTo>
                  <a:close/>
                </a:path>
              </a:pathLst>
            </a:custGeom>
            <a:solidFill>
              <a:srgbClr val="C6926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  <p:sp>
          <p:nvSpPr>
            <p:cNvPr id="567" name="object 7"/>
            <p:cNvSpPr/>
            <p:nvPr/>
          </p:nvSpPr>
          <p:spPr>
            <a:xfrm>
              <a:off x="3698640" y="403200"/>
              <a:ext cx="94680" cy="96480"/>
            </a:xfrm>
            <a:custGeom>
              <a:avLst/>
              <a:gdLst>
                <a:gd name="textAreaLeft" fmla="*/ 0 w 94680"/>
                <a:gd name="textAreaRight" fmla="*/ 99000 w 94680"/>
                <a:gd name="textAreaTop" fmla="*/ 0 h 96480"/>
                <a:gd name="textAreaBottom" fmla="*/ 100800 h 96480"/>
              </a:gdLst>
              <a:ahLst/>
              <a:cxnLst/>
              <a:rect l="textAreaLeft" t="textAreaTop" r="textAreaRight" b="textAreaBottom"/>
              <a:pathLst>
                <a:path w="163195" h="166369">
                  <a:moveTo>
                    <a:pt x="162829" y="244"/>
                  </a:moveTo>
                  <a:lnTo>
                    <a:pt x="-170" y="244"/>
                  </a:lnTo>
                  <a:lnTo>
                    <a:pt x="-170" y="166165"/>
                  </a:lnTo>
                  <a:lnTo>
                    <a:pt x="162829" y="166165"/>
                  </a:lnTo>
                  <a:lnTo>
                    <a:pt x="162829" y="244"/>
                  </a:lnTo>
                  <a:close/>
                </a:path>
              </a:pathLst>
            </a:custGeom>
            <a:solidFill>
              <a:srgbClr val="672E1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  <p:sp>
          <p:nvSpPr>
            <p:cNvPr id="568" name="object 8"/>
            <p:cNvSpPr/>
            <p:nvPr/>
          </p:nvSpPr>
          <p:spPr>
            <a:xfrm>
              <a:off x="3474000" y="182160"/>
              <a:ext cx="201600" cy="206640"/>
            </a:xfrm>
            <a:custGeom>
              <a:avLst/>
              <a:gdLst>
                <a:gd name="textAreaLeft" fmla="*/ 0 w 201600"/>
                <a:gd name="textAreaRight" fmla="*/ 205920 w 201600"/>
                <a:gd name="textAreaTop" fmla="*/ 0 h 206640"/>
                <a:gd name="textAreaBottom" fmla="*/ 210960 h 206640"/>
              </a:gdLst>
              <a:ahLst/>
              <a:cxnLst/>
              <a:rect l="textAreaLeft" t="textAreaTop" r="textAreaRight" b="textAreaBottom"/>
              <a:pathLst>
                <a:path w="339725" h="347980">
                  <a:moveTo>
                    <a:pt x="339585" y="0"/>
                  </a:moveTo>
                  <a:lnTo>
                    <a:pt x="0" y="0"/>
                  </a:lnTo>
                  <a:lnTo>
                    <a:pt x="0" y="146050"/>
                  </a:lnTo>
                  <a:lnTo>
                    <a:pt x="381" y="146050"/>
                  </a:lnTo>
                  <a:lnTo>
                    <a:pt x="381" y="166370"/>
                  </a:lnTo>
                  <a:lnTo>
                    <a:pt x="381" y="347980"/>
                  </a:lnTo>
                  <a:lnTo>
                    <a:pt x="162420" y="347980"/>
                  </a:lnTo>
                  <a:lnTo>
                    <a:pt x="162420" y="166370"/>
                  </a:lnTo>
                  <a:lnTo>
                    <a:pt x="339585" y="166370"/>
                  </a:lnTo>
                  <a:lnTo>
                    <a:pt x="339585" y="146050"/>
                  </a:lnTo>
                  <a:lnTo>
                    <a:pt x="339585" y="0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  <p:sp>
          <p:nvSpPr>
            <p:cNvPr id="569" name="object 9"/>
            <p:cNvSpPr/>
            <p:nvPr/>
          </p:nvSpPr>
          <p:spPr>
            <a:xfrm>
              <a:off x="3591360" y="513000"/>
              <a:ext cx="93960" cy="96480"/>
            </a:xfrm>
            <a:custGeom>
              <a:avLst/>
              <a:gdLst>
                <a:gd name="textAreaLeft" fmla="*/ 0 w 93960"/>
                <a:gd name="textAreaRight" fmla="*/ 98280 w 93960"/>
                <a:gd name="textAreaTop" fmla="*/ 0 h 96480"/>
                <a:gd name="textAreaBottom" fmla="*/ 100800 h 96480"/>
              </a:gdLst>
              <a:ahLst/>
              <a:cxnLst/>
              <a:rect l="textAreaLeft" t="textAreaTop" r="textAreaRight" b="textAreaBottom"/>
              <a:pathLst>
                <a:path w="161925" h="166369">
                  <a:moveTo>
                    <a:pt x="161322" y="239"/>
                  </a:moveTo>
                  <a:lnTo>
                    <a:pt x="-166" y="239"/>
                  </a:lnTo>
                  <a:lnTo>
                    <a:pt x="-166" y="166160"/>
                  </a:lnTo>
                  <a:lnTo>
                    <a:pt x="161322" y="166160"/>
                  </a:lnTo>
                  <a:lnTo>
                    <a:pt x="161322" y="239"/>
                  </a:lnTo>
                  <a:close/>
                </a:path>
              </a:pathLst>
            </a:custGeom>
            <a:solidFill>
              <a:srgbClr val="672E1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  <p:grpSp>
        <p:nvGrpSpPr>
          <p:cNvPr id="570" name="object 10"/>
          <p:cNvGrpSpPr/>
          <p:nvPr/>
        </p:nvGrpSpPr>
        <p:grpSpPr>
          <a:xfrm>
            <a:off x="3867120" y="248040"/>
            <a:ext cx="1197000" cy="277560"/>
            <a:chOff x="3867120" y="248040"/>
            <a:chExt cx="1197000" cy="277560"/>
          </a:xfrm>
        </p:grpSpPr>
        <p:pic>
          <p:nvPicPr>
            <p:cNvPr id="571" name="object 11"/>
            <p:cNvPicPr/>
            <p:nvPr/>
          </p:nvPicPr>
          <p:blipFill>
            <a:blip r:embed="rId3"/>
            <a:stretch/>
          </p:blipFill>
          <p:spPr>
            <a:xfrm>
              <a:off x="3867120" y="248040"/>
              <a:ext cx="139680" cy="61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72" name="object 12"/>
            <p:cNvPicPr/>
            <p:nvPr/>
          </p:nvPicPr>
          <p:blipFill>
            <a:blip r:embed="rId4"/>
            <a:stretch/>
          </p:blipFill>
          <p:spPr>
            <a:xfrm>
              <a:off x="3872520" y="248040"/>
              <a:ext cx="1117440" cy="277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73" name="object 13"/>
            <p:cNvSpPr/>
            <p:nvPr/>
          </p:nvSpPr>
          <p:spPr>
            <a:xfrm>
              <a:off x="4893480" y="357120"/>
              <a:ext cx="99720" cy="60120"/>
            </a:xfrm>
            <a:custGeom>
              <a:avLst/>
              <a:gdLst>
                <a:gd name="textAreaLeft" fmla="*/ 0 w 99720"/>
                <a:gd name="textAreaRight" fmla="*/ 104040 w 99720"/>
                <a:gd name="textAreaTop" fmla="*/ 0 h 60120"/>
                <a:gd name="textAreaBottom" fmla="*/ 64440 h 60120"/>
              </a:gdLst>
              <a:ahLst/>
              <a:cxnLst/>
              <a:rect l="textAreaLeft" t="textAreaTop" r="textAreaRight" b="textAreaBottom"/>
              <a:pathLst>
                <a:path w="171450" h="106044">
                  <a:moveTo>
                    <a:pt x="86106" y="381"/>
                  </a:moveTo>
                  <a:lnTo>
                    <a:pt x="0" y="381"/>
                  </a:lnTo>
                  <a:lnTo>
                    <a:pt x="0" y="18288"/>
                  </a:lnTo>
                  <a:lnTo>
                    <a:pt x="33909" y="18288"/>
                  </a:lnTo>
                  <a:lnTo>
                    <a:pt x="33909" y="104648"/>
                  </a:lnTo>
                  <a:lnTo>
                    <a:pt x="52197" y="104648"/>
                  </a:lnTo>
                  <a:lnTo>
                    <a:pt x="52197" y="18288"/>
                  </a:lnTo>
                  <a:lnTo>
                    <a:pt x="86106" y="18288"/>
                  </a:lnTo>
                  <a:lnTo>
                    <a:pt x="86106" y="381"/>
                  </a:lnTo>
                  <a:close/>
                </a:path>
                <a:path w="171450" h="106044">
                  <a:moveTo>
                    <a:pt x="171450" y="74422"/>
                  </a:moveTo>
                  <a:lnTo>
                    <a:pt x="169926" y="65151"/>
                  </a:lnTo>
                  <a:lnTo>
                    <a:pt x="167259" y="60198"/>
                  </a:lnTo>
                  <a:lnTo>
                    <a:pt x="166116" y="57912"/>
                  </a:lnTo>
                  <a:lnTo>
                    <a:pt x="160274" y="52959"/>
                  </a:lnTo>
                  <a:lnTo>
                    <a:pt x="153035" y="50038"/>
                  </a:lnTo>
                  <a:lnTo>
                    <a:pt x="153035" y="64643"/>
                  </a:lnTo>
                  <a:lnTo>
                    <a:pt x="153035" y="83439"/>
                  </a:lnTo>
                  <a:lnTo>
                    <a:pt x="146304" y="88646"/>
                  </a:lnTo>
                  <a:lnTo>
                    <a:pt x="128778" y="88646"/>
                  </a:lnTo>
                  <a:lnTo>
                    <a:pt x="121920" y="87884"/>
                  </a:lnTo>
                  <a:lnTo>
                    <a:pt x="121920" y="60198"/>
                  </a:lnTo>
                  <a:lnTo>
                    <a:pt x="146304" y="60198"/>
                  </a:lnTo>
                  <a:lnTo>
                    <a:pt x="153035" y="64643"/>
                  </a:lnTo>
                  <a:lnTo>
                    <a:pt x="153035" y="50038"/>
                  </a:lnTo>
                  <a:lnTo>
                    <a:pt x="153035" y="49657"/>
                  </a:lnTo>
                  <a:lnTo>
                    <a:pt x="159131" y="45974"/>
                  </a:lnTo>
                  <a:lnTo>
                    <a:pt x="160655" y="44196"/>
                  </a:lnTo>
                  <a:lnTo>
                    <a:pt x="163830" y="40767"/>
                  </a:lnTo>
                  <a:lnTo>
                    <a:pt x="166878" y="34036"/>
                  </a:lnTo>
                  <a:lnTo>
                    <a:pt x="168021" y="25908"/>
                  </a:lnTo>
                  <a:lnTo>
                    <a:pt x="166370" y="17272"/>
                  </a:lnTo>
                  <a:lnTo>
                    <a:pt x="166116" y="15748"/>
                  </a:lnTo>
                  <a:lnTo>
                    <a:pt x="160147" y="7493"/>
                  </a:lnTo>
                  <a:lnTo>
                    <a:pt x="149733" y="2159"/>
                  </a:lnTo>
                  <a:lnTo>
                    <a:pt x="149733" y="21717"/>
                  </a:lnTo>
                  <a:lnTo>
                    <a:pt x="149733" y="39878"/>
                  </a:lnTo>
                  <a:lnTo>
                    <a:pt x="142748" y="44196"/>
                  </a:lnTo>
                  <a:lnTo>
                    <a:pt x="121920" y="44196"/>
                  </a:lnTo>
                  <a:lnTo>
                    <a:pt x="121920" y="17653"/>
                  </a:lnTo>
                  <a:lnTo>
                    <a:pt x="125095" y="17399"/>
                  </a:lnTo>
                  <a:lnTo>
                    <a:pt x="129159" y="17272"/>
                  </a:lnTo>
                  <a:lnTo>
                    <a:pt x="143256" y="17272"/>
                  </a:lnTo>
                  <a:lnTo>
                    <a:pt x="149733" y="21717"/>
                  </a:lnTo>
                  <a:lnTo>
                    <a:pt x="149733" y="2159"/>
                  </a:lnTo>
                  <a:lnTo>
                    <a:pt x="149479" y="2032"/>
                  </a:lnTo>
                  <a:lnTo>
                    <a:pt x="133604" y="0"/>
                  </a:lnTo>
                  <a:lnTo>
                    <a:pt x="109220" y="508"/>
                  </a:lnTo>
                  <a:lnTo>
                    <a:pt x="103505" y="762"/>
                  </a:lnTo>
                  <a:lnTo>
                    <a:pt x="103505" y="105156"/>
                  </a:lnTo>
                  <a:lnTo>
                    <a:pt x="116713" y="105664"/>
                  </a:lnTo>
                  <a:lnTo>
                    <a:pt x="132588" y="105918"/>
                  </a:lnTo>
                  <a:lnTo>
                    <a:pt x="147955" y="104013"/>
                  </a:lnTo>
                  <a:lnTo>
                    <a:pt x="160274" y="98298"/>
                  </a:lnTo>
                  <a:lnTo>
                    <a:pt x="168275" y="88646"/>
                  </a:lnTo>
                  <a:lnTo>
                    <a:pt x="168402" y="88392"/>
                  </a:lnTo>
                  <a:lnTo>
                    <a:pt x="171450" y="74422"/>
                  </a:lnTo>
                  <a:close/>
                </a:path>
              </a:pathLst>
            </a:custGeom>
            <a:solidFill>
              <a:srgbClr val="672E1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  <p:pic>
          <p:nvPicPr>
            <p:cNvPr id="574" name="object 14"/>
            <p:cNvPicPr/>
            <p:nvPr/>
          </p:nvPicPr>
          <p:blipFill>
            <a:blip r:embed="rId5"/>
            <a:stretch/>
          </p:blipFill>
          <p:spPr>
            <a:xfrm>
              <a:off x="5004720" y="465480"/>
              <a:ext cx="46800" cy="590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75" name="object 15"/>
            <p:cNvSpPr/>
            <p:nvPr/>
          </p:nvSpPr>
          <p:spPr>
            <a:xfrm>
              <a:off x="5005080" y="357120"/>
              <a:ext cx="59040" cy="59760"/>
            </a:xfrm>
            <a:custGeom>
              <a:avLst/>
              <a:gdLst>
                <a:gd name="textAreaLeft" fmla="*/ 0 w 59040"/>
                <a:gd name="textAreaRight" fmla="*/ 63360 w 59040"/>
                <a:gd name="textAreaTop" fmla="*/ 0 h 59760"/>
                <a:gd name="textAreaBottom" fmla="*/ 64080 h 59760"/>
              </a:gdLst>
              <a:ahLst/>
              <a:cxnLst/>
              <a:rect l="textAreaLeft" t="textAreaTop" r="textAreaRight" b="textAreaBottom"/>
              <a:pathLst>
                <a:path w="104775" h="105410">
                  <a:moveTo>
                    <a:pt x="59969" y="244"/>
                  </a:moveTo>
                  <a:lnTo>
                    <a:pt x="43840" y="244"/>
                  </a:lnTo>
                  <a:lnTo>
                    <a:pt x="-227" y="105397"/>
                  </a:lnTo>
                  <a:lnTo>
                    <a:pt x="18187" y="105397"/>
                  </a:lnTo>
                  <a:lnTo>
                    <a:pt x="29109" y="78601"/>
                  </a:lnTo>
                  <a:lnTo>
                    <a:pt x="92861" y="78601"/>
                  </a:lnTo>
                  <a:lnTo>
                    <a:pt x="85615" y="61329"/>
                  </a:lnTo>
                  <a:lnTo>
                    <a:pt x="36093" y="61329"/>
                  </a:lnTo>
                  <a:lnTo>
                    <a:pt x="51460" y="24119"/>
                  </a:lnTo>
                  <a:lnTo>
                    <a:pt x="66700" y="24119"/>
                  </a:lnTo>
                  <a:lnTo>
                    <a:pt x="66700" y="16246"/>
                  </a:lnTo>
                  <a:lnTo>
                    <a:pt x="59969" y="244"/>
                  </a:lnTo>
                  <a:close/>
                </a:path>
                <a:path w="104775" h="105410">
                  <a:moveTo>
                    <a:pt x="92861" y="78601"/>
                  </a:moveTo>
                  <a:lnTo>
                    <a:pt x="73684" y="78601"/>
                  </a:lnTo>
                  <a:lnTo>
                    <a:pt x="84606" y="105397"/>
                  </a:lnTo>
                  <a:lnTo>
                    <a:pt x="104164" y="105397"/>
                  </a:lnTo>
                  <a:lnTo>
                    <a:pt x="92861" y="78601"/>
                  </a:lnTo>
                  <a:close/>
                </a:path>
                <a:path w="104775" h="105410">
                  <a:moveTo>
                    <a:pt x="66700" y="24119"/>
                  </a:moveTo>
                  <a:lnTo>
                    <a:pt x="51460" y="24119"/>
                  </a:lnTo>
                  <a:lnTo>
                    <a:pt x="66700" y="61329"/>
                  </a:lnTo>
                  <a:lnTo>
                    <a:pt x="66700" y="24119"/>
                  </a:lnTo>
                  <a:close/>
                </a:path>
                <a:path w="104775" h="105410">
                  <a:moveTo>
                    <a:pt x="66700" y="16246"/>
                  </a:moveTo>
                  <a:lnTo>
                    <a:pt x="66700" y="61329"/>
                  </a:lnTo>
                  <a:lnTo>
                    <a:pt x="85615" y="61329"/>
                  </a:lnTo>
                  <a:lnTo>
                    <a:pt x="66700" y="16246"/>
                  </a:lnTo>
                  <a:close/>
                </a:path>
              </a:pathLst>
            </a:custGeom>
            <a:solidFill>
              <a:srgbClr val="672E1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576" name="object 18"/>
          <p:cNvSpPr/>
          <p:nvPr/>
        </p:nvSpPr>
        <p:spPr>
          <a:xfrm>
            <a:off x="1183680" y="5703120"/>
            <a:ext cx="972720" cy="2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200" rIns="0" bIns="0" anchor="t">
            <a:spAutoFit/>
          </a:bodyPr>
          <a:lstStyle/>
          <a:p>
            <a:pPr marL="7560" defTabSz="554400">
              <a:lnSpc>
                <a:spcPct val="100000"/>
              </a:lnSpc>
              <a:spcBef>
                <a:spcPts val="57"/>
              </a:spcBef>
            </a:pPr>
            <a:r>
              <a:rPr lang="ru-RU" sz="1500" b="1" strike="noStrike" spc="-1">
                <a:solidFill>
                  <a:srgbClr val="FFFFFF"/>
                </a:solidFill>
                <a:latin typeface="Calibri"/>
                <a:ea typeface="Arial"/>
              </a:rPr>
              <a:t>FPP</a:t>
            </a:r>
            <a:r>
              <a:rPr lang="ru-RU" sz="1500" b="1" strike="noStrike" spc="-63">
                <a:solidFill>
                  <a:srgbClr val="FFFFFF"/>
                </a:solidFill>
                <a:latin typeface="Calibri"/>
                <a:ea typeface="Arial"/>
              </a:rPr>
              <a:t>R</a:t>
            </a:r>
            <a:r>
              <a:rPr lang="ru-RU" sz="1500" b="1" strike="noStrike" spc="-231">
                <a:solidFill>
                  <a:srgbClr val="FFFFFF"/>
                </a:solidFill>
                <a:latin typeface="Calibri"/>
                <a:ea typeface="Arial"/>
              </a:rPr>
              <a:t>T</a:t>
            </a:r>
            <a:r>
              <a:rPr lang="ru-RU" sz="1500" b="1" strike="noStrike" spc="-7">
                <a:solidFill>
                  <a:srgbClr val="FFFFFF"/>
                </a:solidFill>
                <a:latin typeface="Calibri"/>
                <a:ea typeface="Arial"/>
              </a:rPr>
              <a:t>.</a:t>
            </a:r>
            <a:r>
              <a:rPr lang="ru-RU" sz="1500" b="1" strike="noStrike" spc="-1">
                <a:solidFill>
                  <a:srgbClr val="FFFFFF"/>
                </a:solidFill>
                <a:latin typeface="Calibri"/>
                <a:ea typeface="Arial"/>
              </a:rPr>
              <a:t>R</a:t>
            </a:r>
            <a:r>
              <a:rPr lang="ru-RU" sz="1500" b="1" strike="noStrike" spc="-4">
                <a:solidFill>
                  <a:srgbClr val="FFFFFF"/>
                </a:solidFill>
                <a:latin typeface="Calibri"/>
                <a:ea typeface="Arial"/>
              </a:rPr>
              <a:t>U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77" name="object 39"/>
          <p:cNvPicPr/>
          <p:nvPr/>
        </p:nvPicPr>
        <p:blipFill>
          <a:blip r:embed="rId6"/>
          <a:stretch/>
        </p:blipFill>
        <p:spPr>
          <a:xfrm>
            <a:off x="994680" y="4113360"/>
            <a:ext cx="1257840" cy="1268280"/>
          </a:xfrm>
          <a:prstGeom prst="rect">
            <a:avLst/>
          </a:prstGeom>
          <a:ln w="0">
            <a:noFill/>
          </a:ln>
        </p:spPr>
      </p:pic>
      <p:sp>
        <p:nvSpPr>
          <p:cNvPr id="578" name="object 40"/>
          <p:cNvSpPr/>
          <p:nvPr/>
        </p:nvSpPr>
        <p:spPr>
          <a:xfrm>
            <a:off x="360" y="5648400"/>
            <a:ext cx="1204560" cy="1205640"/>
          </a:xfrm>
          <a:custGeom>
            <a:avLst/>
            <a:gdLst>
              <a:gd name="textAreaLeft" fmla="*/ 0 w 1204560"/>
              <a:gd name="textAreaRight" fmla="*/ 1208880 w 1204560"/>
              <a:gd name="textAreaTop" fmla="*/ 0 h 1205640"/>
              <a:gd name="textAreaBottom" fmla="*/ 1209960 h 1205640"/>
            </a:gdLst>
            <a:ahLst/>
            <a:cxnLst/>
            <a:rect l="textAreaLeft" t="textAreaTop" r="textAreaRight" b="textAreaBottom"/>
            <a:pathLst>
              <a:path w="1993264" h="1995170">
                <a:moveTo>
                  <a:pt x="0" y="50"/>
                </a:moveTo>
                <a:lnTo>
                  <a:pt x="0" y="1994586"/>
                </a:lnTo>
                <a:lnTo>
                  <a:pt x="1992960" y="1994586"/>
                </a:lnTo>
                <a:lnTo>
                  <a:pt x="0" y="5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1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sp>
        <p:nvSpPr>
          <p:cNvPr id="579" name="object 41"/>
          <p:cNvSpPr/>
          <p:nvPr/>
        </p:nvSpPr>
        <p:spPr>
          <a:xfrm>
            <a:off x="2033640" y="720"/>
            <a:ext cx="1200600" cy="1200600"/>
          </a:xfrm>
          <a:custGeom>
            <a:avLst/>
            <a:gdLst>
              <a:gd name="textAreaLeft" fmla="*/ 0 w 1200600"/>
              <a:gd name="textAreaRight" fmla="*/ 1204920 w 1200600"/>
              <a:gd name="textAreaTop" fmla="*/ 0 h 1200600"/>
              <a:gd name="textAreaBottom" fmla="*/ 1204920 h 1200600"/>
            </a:gdLst>
            <a:ahLst/>
            <a:cxnLst/>
            <a:rect l="textAreaLeft" t="textAreaTop" r="textAreaRight" b="textAreaBottom"/>
            <a:pathLst>
              <a:path w="1986914" h="1986914">
                <a:moveTo>
                  <a:pt x="1986780" y="285"/>
                </a:moveTo>
                <a:lnTo>
                  <a:pt x="-84" y="285"/>
                </a:lnTo>
                <a:lnTo>
                  <a:pt x="1986780" y="1987150"/>
                </a:lnTo>
                <a:lnTo>
                  <a:pt x="1986780" y="285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1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sp>
        <p:nvSpPr>
          <p:cNvPr id="580" name="object 42"/>
          <p:cNvSpPr/>
          <p:nvPr/>
        </p:nvSpPr>
        <p:spPr>
          <a:xfrm>
            <a:off x="10667880" y="0"/>
            <a:ext cx="1519560" cy="1519560"/>
          </a:xfrm>
          <a:custGeom>
            <a:avLst/>
            <a:gdLst>
              <a:gd name="textAreaLeft" fmla="*/ 0 w 1519560"/>
              <a:gd name="textAreaRight" fmla="*/ 1523880 w 1519560"/>
              <a:gd name="textAreaTop" fmla="*/ 0 h 1519560"/>
              <a:gd name="textAreaBottom" fmla="*/ 1523880 h 1519560"/>
            </a:gdLst>
            <a:ahLst/>
            <a:cxnLst/>
            <a:rect l="textAreaLeft" t="textAreaTop" r="textAreaRight" b="textAreaBottom"/>
            <a:pathLst>
              <a:path w="2512694" h="2512695">
                <a:moveTo>
                  <a:pt x="2512186" y="285"/>
                </a:moveTo>
                <a:lnTo>
                  <a:pt x="-444" y="285"/>
                </a:lnTo>
                <a:lnTo>
                  <a:pt x="2512186" y="2512917"/>
                </a:lnTo>
                <a:lnTo>
                  <a:pt x="2512186" y="285"/>
                </a:lnTo>
                <a:close/>
              </a:path>
            </a:pathLst>
          </a:custGeom>
          <a:solidFill>
            <a:srgbClr val="E84E2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1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pic>
        <p:nvPicPr>
          <p:cNvPr id="581" name="Рисунок 43"/>
          <p:cNvPicPr/>
          <p:nvPr/>
        </p:nvPicPr>
        <p:blipFill>
          <a:blip r:embed="rId7"/>
          <a:stretch/>
        </p:blipFill>
        <p:spPr>
          <a:xfrm>
            <a:off x="4817880" y="1897920"/>
            <a:ext cx="2100600" cy="2152800"/>
          </a:xfrm>
          <a:prstGeom prst="rect">
            <a:avLst/>
          </a:prstGeom>
          <a:ln w="0">
            <a:noFill/>
          </a:ln>
        </p:spPr>
      </p:pic>
      <p:sp>
        <p:nvSpPr>
          <p:cNvPr id="582" name="TextBox 44"/>
          <p:cNvSpPr/>
          <p:nvPr/>
        </p:nvSpPr>
        <p:spPr>
          <a:xfrm>
            <a:off x="4184280" y="938160"/>
            <a:ext cx="2911680" cy="82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554400">
              <a:lnSpc>
                <a:spcPct val="100000"/>
              </a:lnSpc>
            </a:pPr>
            <a:r>
              <a:rPr lang="ru-RU" sz="1600" b="1" i="1" u="sng" strike="noStrike" spc="-1">
                <a:solidFill>
                  <a:schemeClr val="lt2">
                    <a:lumMod val="25000"/>
                  </a:schemeClr>
                </a:solidFill>
                <a:uFillTx/>
                <a:latin typeface="Calibri"/>
                <a:ea typeface="Arial"/>
              </a:rPr>
              <a:t>Телеграм-канал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554400">
              <a:lnSpc>
                <a:spcPct val="100000"/>
              </a:lnSpc>
            </a:pPr>
            <a:r>
              <a:rPr lang="ru-RU" sz="1600" b="1" i="1" u="sng" strike="noStrike" spc="-1">
                <a:solidFill>
                  <a:schemeClr val="lt2">
                    <a:lumMod val="25000"/>
                  </a:schemeClr>
                </a:solidFill>
                <a:uFillTx/>
                <a:latin typeface="Calibri"/>
                <a:ea typeface="Arial"/>
              </a:rPr>
              <a:t>Мой бизнес | Республика Татарстан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3" name="TextBox 45"/>
          <p:cNvSpPr/>
          <p:nvPr/>
        </p:nvSpPr>
        <p:spPr>
          <a:xfrm>
            <a:off x="7481880" y="952200"/>
            <a:ext cx="2948040" cy="82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554400">
              <a:lnSpc>
                <a:spcPct val="100000"/>
              </a:lnSpc>
            </a:pPr>
            <a:r>
              <a:rPr lang="ru-RU" sz="1600" b="1" i="1" u="sng" strike="noStrike" spc="-1">
                <a:solidFill>
                  <a:schemeClr val="lt2">
                    <a:lumMod val="25000"/>
                  </a:schemeClr>
                </a:solidFill>
                <a:uFillTx/>
                <a:latin typeface="Calibri"/>
                <a:ea typeface="Arial"/>
              </a:rPr>
              <a:t>Сообщество ВКонтакте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554400">
              <a:lnSpc>
                <a:spcPct val="100000"/>
              </a:lnSpc>
            </a:pPr>
            <a:r>
              <a:rPr lang="ru-RU" sz="1600" b="1" i="1" u="sng" strike="noStrike" spc="-1">
                <a:solidFill>
                  <a:schemeClr val="lt2">
                    <a:lumMod val="25000"/>
                  </a:schemeClr>
                </a:solidFill>
                <a:uFillTx/>
                <a:latin typeface="Calibri"/>
                <a:ea typeface="Arial"/>
              </a:rPr>
              <a:t>Мой бизнес | Республика Татарстан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84" name="Рисунок 47"/>
          <p:cNvPicPr/>
          <p:nvPr/>
        </p:nvPicPr>
        <p:blipFill>
          <a:blip r:embed="rId8"/>
          <a:srcRect l="6670" t="7214" r="5325" b="7443"/>
          <a:stretch/>
        </p:blipFill>
        <p:spPr>
          <a:xfrm>
            <a:off x="7769880" y="1911240"/>
            <a:ext cx="2372040" cy="2300040"/>
          </a:xfrm>
          <a:prstGeom prst="rect">
            <a:avLst/>
          </a:prstGeom>
          <a:ln w="0">
            <a:noFill/>
          </a:ln>
        </p:spPr>
      </p:pic>
      <p:sp>
        <p:nvSpPr>
          <p:cNvPr id="585" name="PlaceHolder 1"/>
          <p:cNvSpPr>
            <a:spLocks noGrp="1"/>
          </p:cNvSpPr>
          <p:nvPr>
            <p:ph type="title"/>
          </p:nvPr>
        </p:nvSpPr>
        <p:spPr>
          <a:xfrm>
            <a:off x="5261760" y="-86760"/>
            <a:ext cx="5402520" cy="1194480"/>
          </a:xfrm>
          <a:prstGeom prst="rect">
            <a:avLst/>
          </a:prstGeom>
          <a:noFill/>
          <a:ln w="0">
            <a:noFill/>
          </a:ln>
        </p:spPr>
        <p:txBody>
          <a:bodyPr lIns="0" tIns="53280" rIns="0" bIns="0" anchor="ctr">
            <a:noAutofit/>
          </a:bodyPr>
          <a:lstStyle/>
          <a:p>
            <a:pPr marL="7920" indent="0" defTabSz="914400">
              <a:lnSpc>
                <a:spcPct val="90000"/>
              </a:lnSpc>
              <a:spcBef>
                <a:spcPts val="417"/>
              </a:spcBef>
              <a:buNone/>
              <a:tabLst>
                <a:tab pos="0" algn="l"/>
              </a:tabLst>
            </a:pPr>
            <a:r>
              <a:rPr lang="ru-RU" sz="2000" b="1" strike="noStrike" spc="-4">
                <a:solidFill>
                  <a:schemeClr val="dk1"/>
                </a:solidFill>
                <a:latin typeface="Calibri Light"/>
                <a:ea typeface="Arial"/>
              </a:rPr>
              <a:t>КАК</a:t>
            </a:r>
            <a:r>
              <a:rPr lang="ru-RU" sz="2000" b="1" strike="noStrike" spc="-15">
                <a:solidFill>
                  <a:schemeClr val="dk1"/>
                </a:solidFill>
                <a:latin typeface="Calibri Light"/>
                <a:ea typeface="Arial"/>
              </a:rPr>
              <a:t> </a:t>
            </a:r>
            <a:r>
              <a:rPr lang="ru-RU" sz="2000" b="1" strike="noStrike" spc="-18">
                <a:solidFill>
                  <a:schemeClr val="dk1"/>
                </a:solidFill>
                <a:latin typeface="Calibri Light"/>
                <a:ea typeface="Arial"/>
              </a:rPr>
              <a:t>ПОЛУЧИТЬ</a:t>
            </a:r>
            <a:r>
              <a:rPr lang="ru-RU" sz="2000" b="1" strike="noStrike" spc="-1">
                <a:solidFill>
                  <a:schemeClr val="dk1"/>
                </a:solidFill>
                <a:latin typeface="Calibri Light"/>
                <a:ea typeface="Arial"/>
              </a:rPr>
              <a:t> </a:t>
            </a:r>
            <a:r>
              <a:rPr lang="ru-RU" sz="2000" b="1" strike="noStrike" spc="-15">
                <a:solidFill>
                  <a:schemeClr val="dk1"/>
                </a:solidFill>
                <a:latin typeface="Calibri Light"/>
                <a:ea typeface="Arial"/>
              </a:rPr>
              <a:t>УСЛУГИ</a:t>
            </a:r>
            <a:r>
              <a:rPr lang="ru-RU" sz="2000" b="1" strike="noStrike" spc="-38">
                <a:solidFill>
                  <a:schemeClr val="dk1"/>
                </a:solidFill>
                <a:latin typeface="Calibri Light"/>
                <a:ea typeface="Arial"/>
              </a:rPr>
              <a:t> </a:t>
            </a:r>
            <a:r>
              <a:rPr lang="ru-RU" sz="2000" b="1" strike="noStrike" spc="-4">
                <a:solidFill>
                  <a:schemeClr val="dk1"/>
                </a:solidFill>
                <a:latin typeface="Calibri Light"/>
                <a:ea typeface="Arial"/>
              </a:rPr>
              <a:t>ФОНДА?</a:t>
            </a:r>
            <a:endParaRPr lang="ru-RU" sz="2000" b="0" strike="noStrike" spc="-1">
              <a:solidFill>
                <a:schemeClr val="dk1"/>
              </a:solidFill>
              <a:latin typeface="Calibri"/>
            </a:endParaRPr>
          </a:p>
          <a:p>
            <a:pPr marL="7560" indent="0" defTabSz="914400">
              <a:lnSpc>
                <a:spcPct val="90000"/>
              </a:lnSpc>
              <a:spcBef>
                <a:spcPts val="269"/>
              </a:spcBef>
              <a:buNone/>
              <a:tabLst>
                <a:tab pos="0" algn="l"/>
              </a:tabLst>
            </a:pPr>
            <a:r>
              <a:rPr lang="ru-RU" sz="2000" b="1" strike="noStrike" spc="-21">
                <a:solidFill>
                  <a:schemeClr val="dk1"/>
                </a:solidFill>
                <a:latin typeface="Calibri Light"/>
                <a:ea typeface="Arial"/>
              </a:rPr>
              <a:t>ОБРАТИТЬСЯ</a:t>
            </a:r>
            <a:r>
              <a:rPr lang="ru-RU" sz="2000" b="1" strike="noStrike" spc="-18">
                <a:solidFill>
                  <a:schemeClr val="dk1"/>
                </a:solidFill>
                <a:latin typeface="Calibri Light"/>
                <a:ea typeface="Arial"/>
              </a:rPr>
              <a:t> </a:t>
            </a:r>
            <a:r>
              <a:rPr lang="ru-RU" sz="2000" b="1" strike="noStrike" spc="-1">
                <a:solidFill>
                  <a:schemeClr val="dk1"/>
                </a:solidFill>
                <a:latin typeface="Calibri Light"/>
                <a:ea typeface="Arial"/>
              </a:rPr>
              <a:t>В</a:t>
            </a:r>
            <a:r>
              <a:rPr lang="ru-RU" sz="2000" b="1" strike="noStrike" spc="-29">
                <a:solidFill>
                  <a:schemeClr val="dk1"/>
                </a:solidFill>
                <a:latin typeface="Calibri Light"/>
                <a:ea typeface="Arial"/>
              </a:rPr>
              <a:t> </a:t>
            </a:r>
            <a:r>
              <a:rPr lang="ru-RU" sz="2000" b="1" strike="noStrike" spc="-1">
                <a:solidFill>
                  <a:schemeClr val="dk1"/>
                </a:solidFill>
                <a:latin typeface="Calibri Light"/>
                <a:ea typeface="Arial"/>
              </a:rPr>
              <a:t>ФОНД:</a:t>
            </a:r>
            <a:endParaRPr lang="ru-RU" sz="20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86" name="object 17"/>
          <p:cNvSpPr/>
          <p:nvPr/>
        </p:nvSpPr>
        <p:spPr>
          <a:xfrm>
            <a:off x="5006880" y="4599360"/>
            <a:ext cx="8069400" cy="145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560" rIns="0" bIns="0" anchor="t">
            <a:spAutoFit/>
          </a:bodyPr>
          <a:lstStyle/>
          <a:p>
            <a:pPr marL="7560" defTabSz="554400">
              <a:lnSpc>
                <a:spcPct val="100000"/>
              </a:lnSpc>
              <a:spcBef>
                <a:spcPts val="62"/>
              </a:spcBef>
              <a:tabLst>
                <a:tab pos="2858760" algn="l"/>
              </a:tabLst>
            </a:pPr>
            <a:r>
              <a:rPr lang="ru-RU" sz="1200" b="1" strike="noStrike" spc="-4">
                <a:solidFill>
                  <a:srgbClr val="672E17"/>
                </a:solidFill>
                <a:latin typeface="Calibri"/>
                <a:ea typeface="Arial"/>
              </a:rPr>
              <a:t>+7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 (843) 524 90 90	</a:t>
            </a:r>
            <a:r>
              <a:rPr lang="ru-RU" sz="1200" b="1" strike="noStrike" spc="-21">
                <a:solidFill>
                  <a:srgbClr val="672E17"/>
                </a:solidFill>
                <a:latin typeface="Calibri"/>
                <a:ea typeface="Arial"/>
              </a:rPr>
              <a:t>FPPRT.RU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|</a:t>
            </a:r>
            <a:r>
              <a:rPr lang="ru-RU" sz="1200" b="1" strike="noStrike" spc="-4">
                <a:solidFill>
                  <a:srgbClr val="672E17"/>
                </a:solidFill>
                <a:latin typeface="Calibri"/>
                <a:ea typeface="Arial"/>
              </a:rPr>
              <a:t>МСП.РФ||МОИ СУБСИДИИ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7560" defTabSz="554400">
              <a:lnSpc>
                <a:spcPct val="100000"/>
              </a:lnSpc>
              <a:spcBef>
                <a:spcPts val="31"/>
              </a:spcBef>
              <a:tabLst>
                <a:tab pos="2858760" algn="l"/>
              </a:tabLst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7560" defTabSz="914400">
              <a:lnSpc>
                <a:spcPct val="100000"/>
              </a:lnSpc>
              <a:tabLst>
                <a:tab pos="2858760" algn="l"/>
              </a:tabLst>
            </a:pPr>
            <a:r>
              <a:rPr lang="ru-RU" sz="12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9"/>
              </a:rPr>
              <a:t>INF</a:t>
            </a:r>
            <a:r>
              <a:rPr lang="ru-RU" sz="1200" b="1" u="sng" strike="noStrike" spc="-4">
                <a:solidFill>
                  <a:srgbClr val="0563C1"/>
                </a:solidFill>
                <a:uFillTx/>
                <a:latin typeface="Calibri"/>
                <a:ea typeface="Arial"/>
                <a:hlinkClick r:id="rId9"/>
              </a:rPr>
              <a:t>O</a:t>
            </a:r>
            <a:r>
              <a:rPr lang="ru-RU" sz="12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9"/>
              </a:rPr>
              <a:t>@FPP</a:t>
            </a:r>
            <a:r>
              <a:rPr lang="ru-RU" sz="1200" b="1" u="sng" strike="noStrike" spc="-55">
                <a:solidFill>
                  <a:srgbClr val="0563C1"/>
                </a:solidFill>
                <a:uFillTx/>
                <a:latin typeface="Calibri"/>
                <a:ea typeface="Arial"/>
                <a:hlinkClick r:id="rId9"/>
              </a:rPr>
              <a:t>R</a:t>
            </a:r>
            <a:r>
              <a:rPr lang="ru-RU" sz="1200" b="1" u="sng" strike="noStrike" spc="-126">
                <a:solidFill>
                  <a:srgbClr val="0563C1"/>
                </a:solidFill>
                <a:uFillTx/>
                <a:latin typeface="Calibri"/>
                <a:ea typeface="Arial"/>
                <a:hlinkClick r:id="rId9"/>
              </a:rPr>
              <a:t>T</a:t>
            </a:r>
            <a:r>
              <a:rPr lang="ru-RU" sz="1200" b="1" u="sng" strike="noStrike" spc="-4">
                <a:solidFill>
                  <a:srgbClr val="0563C1"/>
                </a:solidFill>
                <a:uFillTx/>
                <a:latin typeface="Calibri"/>
                <a:ea typeface="Arial"/>
                <a:hlinkClick r:id="rId9"/>
              </a:rPr>
              <a:t>.</a:t>
            </a:r>
            <a:r>
              <a:rPr lang="ru-RU" sz="12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9"/>
              </a:rPr>
              <a:t>RU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	</a:t>
            </a:r>
            <a:r>
              <a:rPr lang="ru-RU" sz="1200" b="1" strike="noStrike" spc="-7">
                <a:solidFill>
                  <a:srgbClr val="672E17"/>
                </a:solidFill>
                <a:latin typeface="Calibri"/>
                <a:ea typeface="Arial"/>
              </a:rPr>
              <a:t>К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АЗАНЬ,</a:t>
            </a:r>
            <a:r>
              <a:rPr lang="ru-RU" sz="1200" b="1" strike="noStrike" spc="-69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80">
                <a:solidFill>
                  <a:srgbClr val="672E17"/>
                </a:solidFill>
                <a:latin typeface="Calibri"/>
                <a:ea typeface="Arial"/>
              </a:rPr>
              <a:t>У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Л.</a:t>
            </a:r>
            <a:r>
              <a:rPr lang="ru-RU" sz="1200" b="1" strike="noStrike" spc="-86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ПЕТЕРБУР</a:t>
            </a:r>
            <a:r>
              <a:rPr lang="ru-RU" sz="1200" b="1" strike="noStrike" spc="-49">
                <a:solidFill>
                  <a:srgbClr val="672E17"/>
                </a:solidFill>
                <a:latin typeface="Calibri"/>
                <a:ea typeface="Arial"/>
              </a:rPr>
              <a:t>Г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С</a:t>
            </a:r>
            <a:r>
              <a:rPr lang="ru-RU" sz="1200" b="1" strike="noStrike" spc="-7">
                <a:solidFill>
                  <a:srgbClr val="672E17"/>
                </a:solidFill>
                <a:latin typeface="Calibri"/>
                <a:ea typeface="Arial"/>
              </a:rPr>
              <a:t>К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АЯ</a:t>
            </a:r>
            <a:r>
              <a:rPr lang="ru-RU" sz="1200" b="1" strike="noStrike" spc="-15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28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7560" defTabSz="554400">
              <a:lnSpc>
                <a:spcPct val="100000"/>
              </a:lnSpc>
              <a:spcBef>
                <a:spcPts val="14"/>
              </a:spcBef>
              <a:tabLst>
                <a:tab pos="285876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7560" defTabSz="554400">
              <a:lnSpc>
                <a:spcPct val="100000"/>
              </a:lnSpc>
              <a:spcBef>
                <a:spcPts val="3"/>
              </a:spcBef>
              <a:tabLst>
                <a:tab pos="2858760" algn="l"/>
              </a:tabLst>
            </a:pPr>
            <a:r>
              <a:rPr lang="ru-RU" sz="1200" b="1" strike="noStrike" spc="-15">
                <a:solidFill>
                  <a:srgbClr val="672E17"/>
                </a:solidFill>
                <a:latin typeface="Calibri"/>
                <a:ea typeface="Arial"/>
              </a:rPr>
              <a:t>ОБРАТИТЬСЯ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 К</a:t>
            </a:r>
            <a:r>
              <a:rPr lang="ru-RU" sz="1200" b="1" strike="noStrike" spc="-7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РЕГИОНАЛЬНЫМ</a:t>
            </a:r>
            <a:r>
              <a:rPr lang="ru-RU" sz="1200" b="1" strike="noStrike" spc="1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4">
                <a:solidFill>
                  <a:srgbClr val="672E17"/>
                </a:solidFill>
                <a:latin typeface="Calibri"/>
                <a:ea typeface="Arial"/>
              </a:rPr>
              <a:t>ПРЕДСТАВИТЕЛЯМ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7560" defTabSz="554400">
              <a:lnSpc>
                <a:spcPct val="103000"/>
              </a:lnSpc>
              <a:spcBef>
                <a:spcPts val="247"/>
              </a:spcBef>
              <a:tabLst>
                <a:tab pos="2858760" algn="l"/>
              </a:tabLst>
            </a:pPr>
            <a:r>
              <a:rPr lang="ru-RU" sz="1200" b="1" strike="noStrike" spc="-4">
                <a:solidFill>
                  <a:srgbClr val="672E17"/>
                </a:solidFill>
                <a:latin typeface="Calibri"/>
                <a:ea typeface="Arial"/>
              </a:rPr>
              <a:t>В</a:t>
            </a:r>
            <a:r>
              <a:rPr lang="ru-RU" sz="1200" b="1" strike="noStrike" spc="-9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МУНИЦИПАЛЬНЫХ</a:t>
            </a:r>
            <a:r>
              <a:rPr lang="ru-RU" sz="1200" b="1" strike="noStrike" spc="4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9">
                <a:solidFill>
                  <a:srgbClr val="672E17"/>
                </a:solidFill>
                <a:latin typeface="Calibri"/>
                <a:ea typeface="Arial"/>
              </a:rPr>
              <a:t>РАЙОНАХ</a:t>
            </a:r>
            <a:r>
              <a:rPr lang="ru-RU" sz="1200" b="1" strike="noStrike" spc="-7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РЕСПУБЛИКИ </a:t>
            </a:r>
            <a:r>
              <a:rPr lang="ru-RU" sz="1200" b="1" strike="noStrike" spc="-35">
                <a:solidFill>
                  <a:srgbClr val="672E17"/>
                </a:solidFill>
                <a:latin typeface="Calibri"/>
                <a:ea typeface="Arial"/>
              </a:rPr>
              <a:t>ТАТАРСТАН </a:t>
            </a:r>
            <a:r>
              <a:rPr lang="ru-RU" sz="1200" b="1" strike="noStrike" spc="-327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15">
                <a:solidFill>
                  <a:srgbClr val="672E17"/>
                </a:solidFill>
                <a:latin typeface="Calibri"/>
                <a:ea typeface="Arial"/>
              </a:rPr>
              <a:t>КОНТАКТЫ</a:t>
            </a:r>
            <a:r>
              <a:rPr lang="ru-RU" sz="1200" b="1" strike="noStrike" spc="-7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ПО ТЕЛ.</a:t>
            </a:r>
            <a:r>
              <a:rPr lang="ru-RU" sz="1200" b="1" strike="noStrike" spc="-52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+7</a:t>
            </a:r>
            <a:r>
              <a:rPr lang="ru-RU" sz="1200" b="1" strike="noStrike" spc="-7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(843) 524 90 90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7560" defTabSz="554400">
              <a:lnSpc>
                <a:spcPct val="103000"/>
              </a:lnSpc>
              <a:spcBef>
                <a:spcPts val="247"/>
              </a:spcBef>
              <a:tabLst>
                <a:tab pos="2858760" algn="l"/>
              </a:tabLst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87" name="object 27"/>
          <p:cNvGrpSpPr/>
          <p:nvPr/>
        </p:nvGrpSpPr>
        <p:grpSpPr>
          <a:xfrm>
            <a:off x="7489440" y="4463640"/>
            <a:ext cx="313200" cy="312840"/>
            <a:chOff x="7489440" y="4463640"/>
            <a:chExt cx="313200" cy="312840"/>
          </a:xfrm>
        </p:grpSpPr>
        <p:sp>
          <p:nvSpPr>
            <p:cNvPr id="588" name="object 28"/>
            <p:cNvSpPr/>
            <p:nvPr/>
          </p:nvSpPr>
          <p:spPr>
            <a:xfrm>
              <a:off x="7489440" y="4463640"/>
              <a:ext cx="313200" cy="312840"/>
            </a:xfrm>
            <a:custGeom>
              <a:avLst/>
              <a:gdLst>
                <a:gd name="textAreaLeft" fmla="*/ 0 w 313200"/>
                <a:gd name="textAreaRight" fmla="*/ 317520 w 313200"/>
                <a:gd name="textAreaTop" fmla="*/ 0 h 312840"/>
                <a:gd name="textAreaBottom" fmla="*/ 317160 h 312840"/>
              </a:gdLst>
              <a:ahLst/>
              <a:cxnLst/>
              <a:rect l="textAreaLeft" t="textAreaTop" r="textAreaRight" b="textAreaBottom"/>
              <a:pathLst>
                <a:path w="523875" h="523239">
                  <a:moveTo>
                    <a:pt x="261713" y="158"/>
                  </a:moveTo>
                  <a:lnTo>
                    <a:pt x="210153" y="5238"/>
                  </a:lnTo>
                  <a:lnTo>
                    <a:pt x="161386" y="20477"/>
                  </a:lnTo>
                  <a:lnTo>
                    <a:pt x="116429" y="44607"/>
                  </a:lnTo>
                  <a:lnTo>
                    <a:pt x="76425" y="77499"/>
                  </a:lnTo>
                  <a:lnTo>
                    <a:pt x="43660" y="116868"/>
                  </a:lnTo>
                  <a:lnTo>
                    <a:pt x="19531" y="161317"/>
                  </a:lnTo>
                  <a:lnTo>
                    <a:pt x="4799" y="210718"/>
                  </a:lnTo>
                  <a:lnTo>
                    <a:pt x="-280" y="261517"/>
                  </a:lnTo>
                  <a:lnTo>
                    <a:pt x="4799" y="313586"/>
                  </a:lnTo>
                  <a:lnTo>
                    <a:pt x="19531" y="361718"/>
                  </a:lnTo>
                  <a:lnTo>
                    <a:pt x="43660" y="407437"/>
                  </a:lnTo>
                  <a:lnTo>
                    <a:pt x="76425" y="446806"/>
                  </a:lnTo>
                  <a:lnTo>
                    <a:pt x="116429" y="479698"/>
                  </a:lnTo>
                  <a:lnTo>
                    <a:pt x="161386" y="503827"/>
                  </a:lnTo>
                  <a:lnTo>
                    <a:pt x="210153" y="519067"/>
                  </a:lnTo>
                  <a:lnTo>
                    <a:pt x="261713" y="522877"/>
                  </a:lnTo>
                  <a:lnTo>
                    <a:pt x="313147" y="519067"/>
                  </a:lnTo>
                  <a:lnTo>
                    <a:pt x="361914" y="503827"/>
                  </a:lnTo>
                  <a:lnTo>
                    <a:pt x="376138" y="496207"/>
                  </a:lnTo>
                  <a:lnTo>
                    <a:pt x="250030" y="496207"/>
                  </a:lnTo>
                  <a:lnTo>
                    <a:pt x="237965" y="491127"/>
                  </a:lnTo>
                  <a:lnTo>
                    <a:pt x="197326" y="491127"/>
                  </a:lnTo>
                  <a:lnTo>
                    <a:pt x="172054" y="482238"/>
                  </a:lnTo>
                  <a:lnTo>
                    <a:pt x="148051" y="470808"/>
                  </a:lnTo>
                  <a:lnTo>
                    <a:pt x="125700" y="456965"/>
                  </a:lnTo>
                  <a:lnTo>
                    <a:pt x="104999" y="441726"/>
                  </a:lnTo>
                  <a:lnTo>
                    <a:pt x="115540" y="432836"/>
                  </a:lnTo>
                  <a:lnTo>
                    <a:pt x="126462" y="425216"/>
                  </a:lnTo>
                  <a:lnTo>
                    <a:pt x="88109" y="425216"/>
                  </a:lnTo>
                  <a:lnTo>
                    <a:pt x="62582" y="392197"/>
                  </a:lnTo>
                  <a:lnTo>
                    <a:pt x="42771" y="356638"/>
                  </a:lnTo>
                  <a:lnTo>
                    <a:pt x="29563" y="316126"/>
                  </a:lnTo>
                  <a:lnTo>
                    <a:pt x="23594" y="274217"/>
                  </a:lnTo>
                  <a:lnTo>
                    <a:pt x="522438" y="274217"/>
                  </a:lnTo>
                  <a:lnTo>
                    <a:pt x="523581" y="261517"/>
                  </a:lnTo>
                  <a:lnTo>
                    <a:pt x="522438" y="250087"/>
                  </a:lnTo>
                  <a:lnTo>
                    <a:pt x="23594" y="250087"/>
                  </a:lnTo>
                  <a:lnTo>
                    <a:pt x="29563" y="208179"/>
                  </a:lnTo>
                  <a:lnTo>
                    <a:pt x="42644" y="167667"/>
                  </a:lnTo>
                  <a:lnTo>
                    <a:pt x="62328" y="132107"/>
                  </a:lnTo>
                  <a:lnTo>
                    <a:pt x="87728" y="99088"/>
                  </a:lnTo>
                  <a:lnTo>
                    <a:pt x="124557" y="99088"/>
                  </a:lnTo>
                  <a:lnTo>
                    <a:pt x="115159" y="91468"/>
                  </a:lnTo>
                  <a:lnTo>
                    <a:pt x="147797" y="53496"/>
                  </a:lnTo>
                  <a:lnTo>
                    <a:pt x="197326" y="33177"/>
                  </a:lnTo>
                  <a:lnTo>
                    <a:pt x="235552" y="33177"/>
                  </a:lnTo>
                  <a:lnTo>
                    <a:pt x="250030" y="28097"/>
                  </a:lnTo>
                  <a:lnTo>
                    <a:pt x="376138" y="28097"/>
                  </a:lnTo>
                  <a:lnTo>
                    <a:pt x="361914" y="20477"/>
                  </a:lnTo>
                  <a:lnTo>
                    <a:pt x="313147" y="5238"/>
                  </a:lnTo>
                  <a:lnTo>
                    <a:pt x="261713" y="158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  <p:pic>
          <p:nvPicPr>
            <p:cNvPr id="589" name="object 29"/>
            <p:cNvPicPr/>
            <p:nvPr/>
          </p:nvPicPr>
          <p:blipFill>
            <a:blip r:embed="rId10"/>
            <a:stretch/>
          </p:blipFill>
          <p:spPr>
            <a:xfrm>
              <a:off x="7580160" y="4695840"/>
              <a:ext cx="187200" cy="640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90" name="object 30"/>
            <p:cNvSpPr/>
            <p:nvPr/>
          </p:nvSpPr>
          <p:spPr>
            <a:xfrm>
              <a:off x="7543080" y="4629600"/>
              <a:ext cx="175680" cy="87480"/>
            </a:xfrm>
            <a:custGeom>
              <a:avLst/>
              <a:gdLst>
                <a:gd name="textAreaLeft" fmla="*/ 0 w 175680"/>
                <a:gd name="textAreaRight" fmla="*/ 180000 w 175680"/>
                <a:gd name="textAreaTop" fmla="*/ 0 h 87480"/>
                <a:gd name="textAreaBottom" fmla="*/ 91800 h 87480"/>
              </a:gdLst>
              <a:ahLst/>
              <a:cxnLst/>
              <a:rect l="textAreaLeft" t="textAreaTop" r="textAreaRight" b="textAreaBottom"/>
              <a:pathLst>
                <a:path w="296545" h="151129">
                  <a:moveTo>
                    <a:pt x="60167" y="151"/>
                  </a:moveTo>
                  <a:lnTo>
                    <a:pt x="36800" y="151"/>
                  </a:lnTo>
                  <a:lnTo>
                    <a:pt x="38324" y="29360"/>
                  </a:lnTo>
                  <a:lnTo>
                    <a:pt x="41753" y="58442"/>
                  </a:lnTo>
                  <a:lnTo>
                    <a:pt x="46833" y="87652"/>
                  </a:lnTo>
                  <a:lnTo>
                    <a:pt x="53563" y="114321"/>
                  </a:lnTo>
                  <a:lnTo>
                    <a:pt x="39340" y="121941"/>
                  </a:lnTo>
                  <a:lnTo>
                    <a:pt x="25624" y="130831"/>
                  </a:lnTo>
                  <a:lnTo>
                    <a:pt x="12416" y="139720"/>
                  </a:lnTo>
                  <a:lnTo>
                    <a:pt x="-282" y="151150"/>
                  </a:lnTo>
                  <a:lnTo>
                    <a:pt x="38070" y="151150"/>
                  </a:lnTo>
                  <a:lnTo>
                    <a:pt x="49246" y="143530"/>
                  </a:lnTo>
                  <a:lnTo>
                    <a:pt x="60929" y="137180"/>
                  </a:lnTo>
                  <a:lnTo>
                    <a:pt x="86329" y="137180"/>
                  </a:lnTo>
                  <a:lnTo>
                    <a:pt x="82138" y="127021"/>
                  </a:lnTo>
                  <a:lnTo>
                    <a:pt x="101314" y="119401"/>
                  </a:lnTo>
                  <a:lnTo>
                    <a:pt x="120999" y="114321"/>
                  </a:lnTo>
                  <a:lnTo>
                    <a:pt x="141064" y="110511"/>
                  </a:lnTo>
                  <a:lnTo>
                    <a:pt x="161638" y="109241"/>
                  </a:lnTo>
                  <a:lnTo>
                    <a:pt x="294603" y="109241"/>
                  </a:lnTo>
                  <a:lnTo>
                    <a:pt x="295873" y="104161"/>
                  </a:lnTo>
                  <a:lnTo>
                    <a:pt x="75026" y="104161"/>
                  </a:lnTo>
                  <a:lnTo>
                    <a:pt x="69057" y="80032"/>
                  </a:lnTo>
                  <a:lnTo>
                    <a:pt x="64612" y="53363"/>
                  </a:lnTo>
                  <a:lnTo>
                    <a:pt x="61564" y="26820"/>
                  </a:lnTo>
                  <a:lnTo>
                    <a:pt x="60167" y="151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  <p:pic>
          <p:nvPicPr>
            <p:cNvPr id="591" name="object 31"/>
            <p:cNvPicPr/>
            <p:nvPr/>
          </p:nvPicPr>
          <p:blipFill>
            <a:blip r:embed="rId11"/>
            <a:stretch/>
          </p:blipFill>
          <p:spPr>
            <a:xfrm>
              <a:off x="7753680" y="4629600"/>
              <a:ext cx="48240" cy="871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92" name="object 32"/>
            <p:cNvPicPr/>
            <p:nvPr/>
          </p:nvPicPr>
          <p:blipFill>
            <a:blip r:embed="rId12"/>
            <a:stretch/>
          </p:blipFill>
          <p:spPr>
            <a:xfrm>
              <a:off x="7588800" y="4629600"/>
              <a:ext cx="138240" cy="58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93" name="object 33"/>
            <p:cNvSpPr/>
            <p:nvPr/>
          </p:nvSpPr>
          <p:spPr>
            <a:xfrm>
              <a:off x="7542720" y="4523400"/>
              <a:ext cx="175680" cy="87480"/>
            </a:xfrm>
            <a:custGeom>
              <a:avLst/>
              <a:gdLst>
                <a:gd name="textAreaLeft" fmla="*/ 0 w 175680"/>
                <a:gd name="textAreaRight" fmla="*/ 180000 w 175680"/>
                <a:gd name="textAreaTop" fmla="*/ 0 h 87480"/>
                <a:gd name="textAreaBottom" fmla="*/ 91800 h 87480"/>
              </a:gdLst>
              <a:ahLst/>
              <a:cxnLst/>
              <a:rect l="textAreaLeft" t="textAreaTop" r="textAreaRight" b="textAreaBottom"/>
              <a:pathLst>
                <a:path w="296545" h="151129">
                  <a:moveTo>
                    <a:pt x="36546" y="155"/>
                  </a:moveTo>
                  <a:lnTo>
                    <a:pt x="-282" y="155"/>
                  </a:lnTo>
                  <a:lnTo>
                    <a:pt x="12416" y="11585"/>
                  </a:lnTo>
                  <a:lnTo>
                    <a:pt x="25624" y="20475"/>
                  </a:lnTo>
                  <a:lnTo>
                    <a:pt x="53690" y="38254"/>
                  </a:lnTo>
                  <a:lnTo>
                    <a:pt x="47087" y="64924"/>
                  </a:lnTo>
                  <a:lnTo>
                    <a:pt x="42007" y="92863"/>
                  </a:lnTo>
                  <a:lnTo>
                    <a:pt x="38705" y="121945"/>
                  </a:lnTo>
                  <a:lnTo>
                    <a:pt x="37181" y="151154"/>
                  </a:lnTo>
                  <a:lnTo>
                    <a:pt x="60421" y="151154"/>
                  </a:lnTo>
                  <a:lnTo>
                    <a:pt x="61818" y="124485"/>
                  </a:lnTo>
                  <a:lnTo>
                    <a:pt x="64739" y="97816"/>
                  </a:lnTo>
                  <a:lnTo>
                    <a:pt x="69184" y="71273"/>
                  </a:lnTo>
                  <a:lnTo>
                    <a:pt x="75026" y="47144"/>
                  </a:lnTo>
                  <a:lnTo>
                    <a:pt x="296000" y="47144"/>
                  </a:lnTo>
                  <a:lnTo>
                    <a:pt x="294984" y="43334"/>
                  </a:lnTo>
                  <a:lnTo>
                    <a:pt x="162019" y="43334"/>
                  </a:lnTo>
                  <a:lnTo>
                    <a:pt x="141445" y="40794"/>
                  </a:lnTo>
                  <a:lnTo>
                    <a:pt x="121126" y="36984"/>
                  </a:lnTo>
                  <a:lnTo>
                    <a:pt x="101441" y="31904"/>
                  </a:lnTo>
                  <a:lnTo>
                    <a:pt x="82392" y="25555"/>
                  </a:lnTo>
                  <a:lnTo>
                    <a:pt x="85948" y="15395"/>
                  </a:lnTo>
                  <a:lnTo>
                    <a:pt x="61056" y="15395"/>
                  </a:lnTo>
                  <a:lnTo>
                    <a:pt x="49373" y="7775"/>
                  </a:lnTo>
                  <a:lnTo>
                    <a:pt x="38070" y="1425"/>
                  </a:lnTo>
                  <a:lnTo>
                    <a:pt x="36546" y="155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  <p:pic>
          <p:nvPicPr>
            <p:cNvPr id="594" name="object 34"/>
            <p:cNvPicPr/>
            <p:nvPr/>
          </p:nvPicPr>
          <p:blipFill>
            <a:blip r:embed="rId13"/>
            <a:stretch/>
          </p:blipFill>
          <p:spPr>
            <a:xfrm>
              <a:off x="7580160" y="4480560"/>
              <a:ext cx="222120" cy="1303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595" name="object 35"/>
          <p:cNvGrpSpPr/>
          <p:nvPr/>
        </p:nvGrpSpPr>
        <p:grpSpPr>
          <a:xfrm>
            <a:off x="4612680" y="4482720"/>
            <a:ext cx="308520" cy="308160"/>
            <a:chOff x="4612680" y="4482720"/>
            <a:chExt cx="308520" cy="308160"/>
          </a:xfrm>
        </p:grpSpPr>
        <p:pic>
          <p:nvPicPr>
            <p:cNvPr id="596" name="object 36"/>
            <p:cNvPicPr/>
            <p:nvPr/>
          </p:nvPicPr>
          <p:blipFill>
            <a:blip r:embed="rId14"/>
            <a:stretch/>
          </p:blipFill>
          <p:spPr>
            <a:xfrm>
              <a:off x="4771440" y="4482720"/>
              <a:ext cx="149760" cy="1472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97" name="object 37"/>
            <p:cNvSpPr/>
            <p:nvPr/>
          </p:nvSpPr>
          <p:spPr>
            <a:xfrm>
              <a:off x="4612680" y="4514400"/>
              <a:ext cx="277560" cy="276480"/>
            </a:xfrm>
            <a:custGeom>
              <a:avLst/>
              <a:gdLst>
                <a:gd name="textAreaLeft" fmla="*/ 0 w 277560"/>
                <a:gd name="textAreaRight" fmla="*/ 281880 w 277560"/>
                <a:gd name="textAreaTop" fmla="*/ 0 h 276480"/>
                <a:gd name="textAreaBottom" fmla="*/ 280800 h 276480"/>
              </a:gdLst>
              <a:ahLst/>
              <a:cxnLst/>
              <a:rect l="textAreaLeft" t="textAreaTop" r="textAreaRight" b="textAreaBottom"/>
              <a:pathLst>
                <a:path w="464820" h="462914">
                  <a:moveTo>
                    <a:pt x="412737" y="405625"/>
                  </a:moveTo>
                  <a:lnTo>
                    <a:pt x="407530" y="400418"/>
                  </a:lnTo>
                  <a:lnTo>
                    <a:pt x="339966" y="327647"/>
                  </a:lnTo>
                  <a:lnTo>
                    <a:pt x="334759" y="322440"/>
                  </a:lnTo>
                  <a:lnTo>
                    <a:pt x="324472" y="322440"/>
                  </a:lnTo>
                  <a:lnTo>
                    <a:pt x="314058" y="332854"/>
                  </a:lnTo>
                  <a:lnTo>
                    <a:pt x="314058" y="343268"/>
                  </a:lnTo>
                  <a:lnTo>
                    <a:pt x="381622" y="410832"/>
                  </a:lnTo>
                  <a:lnTo>
                    <a:pt x="357238" y="426453"/>
                  </a:lnTo>
                  <a:lnTo>
                    <a:pt x="331584" y="434200"/>
                  </a:lnTo>
                  <a:lnTo>
                    <a:pt x="304787" y="434200"/>
                  </a:lnTo>
                  <a:lnTo>
                    <a:pt x="243319" y="410197"/>
                  </a:lnTo>
                  <a:lnTo>
                    <a:pt x="186296" y="367906"/>
                  </a:lnTo>
                  <a:lnTo>
                    <a:pt x="137414" y="322440"/>
                  </a:lnTo>
                  <a:lnTo>
                    <a:pt x="88265" y="267576"/>
                  </a:lnTo>
                  <a:lnTo>
                    <a:pt x="56134" y="222999"/>
                  </a:lnTo>
                  <a:lnTo>
                    <a:pt x="33401" y="181978"/>
                  </a:lnTo>
                  <a:lnTo>
                    <a:pt x="23749" y="153289"/>
                  </a:lnTo>
                  <a:lnTo>
                    <a:pt x="25654" y="127381"/>
                  </a:lnTo>
                  <a:lnTo>
                    <a:pt x="39243" y="101600"/>
                  </a:lnTo>
                  <a:lnTo>
                    <a:pt x="100965" y="31242"/>
                  </a:lnTo>
                  <a:lnTo>
                    <a:pt x="178930" y="109220"/>
                  </a:lnTo>
                  <a:lnTo>
                    <a:pt x="158102" y="130048"/>
                  </a:lnTo>
                  <a:lnTo>
                    <a:pt x="158102" y="140462"/>
                  </a:lnTo>
                  <a:lnTo>
                    <a:pt x="168516" y="150749"/>
                  </a:lnTo>
                  <a:lnTo>
                    <a:pt x="178930" y="150749"/>
                  </a:lnTo>
                  <a:lnTo>
                    <a:pt x="184137" y="145669"/>
                  </a:lnTo>
                  <a:lnTo>
                    <a:pt x="204965" y="119634"/>
                  </a:lnTo>
                  <a:lnTo>
                    <a:pt x="210045" y="114427"/>
                  </a:lnTo>
                  <a:lnTo>
                    <a:pt x="210045" y="104013"/>
                  </a:lnTo>
                  <a:lnTo>
                    <a:pt x="106172" y="0"/>
                  </a:lnTo>
                  <a:lnTo>
                    <a:pt x="95758" y="0"/>
                  </a:lnTo>
                  <a:lnTo>
                    <a:pt x="43815" y="52070"/>
                  </a:lnTo>
                  <a:lnTo>
                    <a:pt x="15621" y="89281"/>
                  </a:lnTo>
                  <a:lnTo>
                    <a:pt x="1016" y="124206"/>
                  </a:lnTo>
                  <a:lnTo>
                    <a:pt x="0" y="157988"/>
                  </a:lnTo>
                  <a:lnTo>
                    <a:pt x="12700" y="192392"/>
                  </a:lnTo>
                  <a:lnTo>
                    <a:pt x="18034" y="208648"/>
                  </a:lnTo>
                  <a:lnTo>
                    <a:pt x="69596" y="285991"/>
                  </a:lnTo>
                  <a:lnTo>
                    <a:pt x="121793" y="343268"/>
                  </a:lnTo>
                  <a:lnTo>
                    <a:pt x="179565" y="395338"/>
                  </a:lnTo>
                  <a:lnTo>
                    <a:pt x="225666" y="428993"/>
                  </a:lnTo>
                  <a:lnTo>
                    <a:pt x="267195" y="452361"/>
                  </a:lnTo>
                  <a:lnTo>
                    <a:pt x="314058" y="462775"/>
                  </a:lnTo>
                  <a:lnTo>
                    <a:pt x="337426" y="459981"/>
                  </a:lnTo>
                  <a:lnTo>
                    <a:pt x="360794" y="451726"/>
                  </a:lnTo>
                  <a:lnTo>
                    <a:pt x="384162" y="438645"/>
                  </a:lnTo>
                  <a:lnTo>
                    <a:pt x="407530" y="421246"/>
                  </a:lnTo>
                  <a:lnTo>
                    <a:pt x="412737" y="416039"/>
                  </a:lnTo>
                  <a:lnTo>
                    <a:pt x="412737" y="405625"/>
                  </a:lnTo>
                  <a:close/>
                </a:path>
                <a:path w="464820" h="462914">
                  <a:moveTo>
                    <a:pt x="464680" y="358762"/>
                  </a:moveTo>
                  <a:lnTo>
                    <a:pt x="459473" y="353555"/>
                  </a:lnTo>
                  <a:lnTo>
                    <a:pt x="360794" y="259956"/>
                  </a:lnTo>
                  <a:lnTo>
                    <a:pt x="355587" y="254749"/>
                  </a:lnTo>
                  <a:lnTo>
                    <a:pt x="345173" y="254749"/>
                  </a:lnTo>
                  <a:lnTo>
                    <a:pt x="345173" y="259956"/>
                  </a:lnTo>
                  <a:lnTo>
                    <a:pt x="293230" y="306819"/>
                  </a:lnTo>
                  <a:lnTo>
                    <a:pt x="276974" y="315074"/>
                  </a:lnTo>
                  <a:lnTo>
                    <a:pt x="252971" y="314566"/>
                  </a:lnTo>
                  <a:lnTo>
                    <a:pt x="223126" y="302374"/>
                  </a:lnTo>
                  <a:lnTo>
                    <a:pt x="189344" y="275577"/>
                  </a:lnTo>
                  <a:lnTo>
                    <a:pt x="161785" y="241668"/>
                  </a:lnTo>
                  <a:lnTo>
                    <a:pt x="148450" y="211188"/>
                  </a:lnTo>
                  <a:lnTo>
                    <a:pt x="147688" y="185661"/>
                  </a:lnTo>
                  <a:lnTo>
                    <a:pt x="158102" y="166370"/>
                  </a:lnTo>
                  <a:lnTo>
                    <a:pt x="163309" y="161163"/>
                  </a:lnTo>
                  <a:lnTo>
                    <a:pt x="163309" y="150749"/>
                  </a:lnTo>
                  <a:lnTo>
                    <a:pt x="158102" y="145669"/>
                  </a:lnTo>
                  <a:lnTo>
                    <a:pt x="85344" y="77978"/>
                  </a:lnTo>
                  <a:lnTo>
                    <a:pt x="80264" y="72771"/>
                  </a:lnTo>
                  <a:lnTo>
                    <a:pt x="69850" y="72771"/>
                  </a:lnTo>
                  <a:lnTo>
                    <a:pt x="59436" y="83185"/>
                  </a:lnTo>
                  <a:lnTo>
                    <a:pt x="59436" y="93599"/>
                  </a:lnTo>
                  <a:lnTo>
                    <a:pt x="127000" y="161163"/>
                  </a:lnTo>
                  <a:lnTo>
                    <a:pt x="118872" y="185280"/>
                  </a:lnTo>
                  <a:lnTo>
                    <a:pt x="135763" y="254749"/>
                  </a:lnTo>
                  <a:lnTo>
                    <a:pt x="168516" y="296405"/>
                  </a:lnTo>
                  <a:lnTo>
                    <a:pt x="213220" y="331330"/>
                  </a:lnTo>
                  <a:lnTo>
                    <a:pt x="252971" y="345173"/>
                  </a:lnTo>
                  <a:lnTo>
                    <a:pt x="286880" y="342506"/>
                  </a:lnTo>
                  <a:lnTo>
                    <a:pt x="314058" y="327647"/>
                  </a:lnTo>
                  <a:lnTo>
                    <a:pt x="350380" y="291198"/>
                  </a:lnTo>
                  <a:lnTo>
                    <a:pt x="428358" y="363969"/>
                  </a:lnTo>
                  <a:lnTo>
                    <a:pt x="412737" y="379590"/>
                  </a:lnTo>
                  <a:lnTo>
                    <a:pt x="412737" y="395211"/>
                  </a:lnTo>
                  <a:lnTo>
                    <a:pt x="417944" y="400418"/>
                  </a:lnTo>
                  <a:lnTo>
                    <a:pt x="428358" y="400418"/>
                  </a:lnTo>
                  <a:lnTo>
                    <a:pt x="459473" y="369176"/>
                  </a:lnTo>
                  <a:lnTo>
                    <a:pt x="464680" y="369176"/>
                  </a:lnTo>
                  <a:lnTo>
                    <a:pt x="464680" y="358762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598" name="object 38"/>
          <p:cNvSpPr/>
          <p:nvPr/>
        </p:nvSpPr>
        <p:spPr>
          <a:xfrm>
            <a:off x="4600800" y="5293080"/>
            <a:ext cx="367920" cy="313920"/>
          </a:xfrm>
          <a:custGeom>
            <a:avLst/>
            <a:gdLst>
              <a:gd name="textAreaLeft" fmla="*/ 0 w 367920"/>
              <a:gd name="textAreaRight" fmla="*/ 372240 w 367920"/>
              <a:gd name="textAreaTop" fmla="*/ 0 h 313920"/>
              <a:gd name="textAreaBottom" fmla="*/ 318240 h 313920"/>
            </a:gdLst>
            <a:ahLst/>
            <a:cxnLst/>
            <a:rect l="textAreaLeft" t="textAreaTop" r="textAreaRight" b="textAreaBottom"/>
            <a:pathLst>
              <a:path w="614045" h="524509">
                <a:moveTo>
                  <a:pt x="488556" y="478142"/>
                </a:moveTo>
                <a:lnTo>
                  <a:pt x="485508" y="460743"/>
                </a:lnTo>
                <a:lnTo>
                  <a:pt x="477126" y="444360"/>
                </a:lnTo>
                <a:lnTo>
                  <a:pt x="464553" y="430644"/>
                </a:lnTo>
                <a:lnTo>
                  <a:pt x="464553" y="478142"/>
                </a:lnTo>
                <a:lnTo>
                  <a:pt x="463029" y="485254"/>
                </a:lnTo>
                <a:lnTo>
                  <a:pt x="458838" y="491096"/>
                </a:lnTo>
                <a:lnTo>
                  <a:pt x="452615" y="495287"/>
                </a:lnTo>
                <a:lnTo>
                  <a:pt x="444868" y="496811"/>
                </a:lnTo>
                <a:lnTo>
                  <a:pt x="46863" y="496811"/>
                </a:lnTo>
                <a:lnTo>
                  <a:pt x="38608" y="495287"/>
                </a:lnTo>
                <a:lnTo>
                  <a:pt x="32004" y="491096"/>
                </a:lnTo>
                <a:lnTo>
                  <a:pt x="27686" y="485254"/>
                </a:lnTo>
                <a:lnTo>
                  <a:pt x="26162" y="478142"/>
                </a:lnTo>
                <a:lnTo>
                  <a:pt x="27940" y="468744"/>
                </a:lnTo>
                <a:lnTo>
                  <a:pt x="32639" y="459346"/>
                </a:lnTo>
                <a:lnTo>
                  <a:pt x="39497" y="451472"/>
                </a:lnTo>
                <a:lnTo>
                  <a:pt x="48006" y="446392"/>
                </a:lnTo>
                <a:lnTo>
                  <a:pt x="163576" y="401561"/>
                </a:lnTo>
                <a:lnTo>
                  <a:pt x="171958" y="397243"/>
                </a:lnTo>
                <a:lnTo>
                  <a:pt x="178803" y="391401"/>
                </a:lnTo>
                <a:lnTo>
                  <a:pt x="184137" y="384289"/>
                </a:lnTo>
                <a:lnTo>
                  <a:pt x="187566" y="376415"/>
                </a:lnTo>
                <a:lnTo>
                  <a:pt x="188836" y="368033"/>
                </a:lnTo>
                <a:lnTo>
                  <a:pt x="187693" y="359524"/>
                </a:lnTo>
                <a:lnTo>
                  <a:pt x="184264" y="351269"/>
                </a:lnTo>
                <a:lnTo>
                  <a:pt x="178803" y="343522"/>
                </a:lnTo>
                <a:lnTo>
                  <a:pt x="170434" y="331965"/>
                </a:lnTo>
                <a:lnTo>
                  <a:pt x="152146" y="302882"/>
                </a:lnTo>
                <a:lnTo>
                  <a:pt x="133731" y="261226"/>
                </a:lnTo>
                <a:lnTo>
                  <a:pt x="125349" y="212204"/>
                </a:lnTo>
                <a:lnTo>
                  <a:pt x="134747" y="165214"/>
                </a:lnTo>
                <a:lnTo>
                  <a:pt x="160401" y="127000"/>
                </a:lnTo>
                <a:lnTo>
                  <a:pt x="198488" y="101219"/>
                </a:lnTo>
                <a:lnTo>
                  <a:pt x="245351" y="91821"/>
                </a:lnTo>
                <a:lnTo>
                  <a:pt x="292214" y="101219"/>
                </a:lnTo>
                <a:lnTo>
                  <a:pt x="330314" y="127000"/>
                </a:lnTo>
                <a:lnTo>
                  <a:pt x="355968" y="165214"/>
                </a:lnTo>
                <a:lnTo>
                  <a:pt x="365239" y="212204"/>
                </a:lnTo>
                <a:lnTo>
                  <a:pt x="356984" y="260718"/>
                </a:lnTo>
                <a:lnTo>
                  <a:pt x="338569" y="302501"/>
                </a:lnTo>
                <a:lnTo>
                  <a:pt x="320154" y="332092"/>
                </a:lnTo>
                <a:lnTo>
                  <a:pt x="306311" y="351269"/>
                </a:lnTo>
                <a:lnTo>
                  <a:pt x="303009" y="359524"/>
                </a:lnTo>
                <a:lnTo>
                  <a:pt x="301866" y="368033"/>
                </a:lnTo>
                <a:lnTo>
                  <a:pt x="303136" y="376415"/>
                </a:lnTo>
                <a:lnTo>
                  <a:pt x="442709" y="446392"/>
                </a:lnTo>
                <a:lnTo>
                  <a:pt x="451218" y="451472"/>
                </a:lnTo>
                <a:lnTo>
                  <a:pt x="458076" y="459346"/>
                </a:lnTo>
                <a:lnTo>
                  <a:pt x="462775" y="468744"/>
                </a:lnTo>
                <a:lnTo>
                  <a:pt x="464553" y="478142"/>
                </a:lnTo>
                <a:lnTo>
                  <a:pt x="464553" y="430644"/>
                </a:lnTo>
                <a:lnTo>
                  <a:pt x="464553" y="430517"/>
                </a:lnTo>
                <a:lnTo>
                  <a:pt x="449313" y="421246"/>
                </a:lnTo>
                <a:lnTo>
                  <a:pt x="333616" y="376415"/>
                </a:lnTo>
                <a:lnTo>
                  <a:pt x="330441" y="375272"/>
                </a:lnTo>
                <a:lnTo>
                  <a:pt x="327139" y="373113"/>
                </a:lnTo>
                <a:lnTo>
                  <a:pt x="327139" y="366509"/>
                </a:lnTo>
                <a:lnTo>
                  <a:pt x="328155" y="364350"/>
                </a:lnTo>
                <a:lnTo>
                  <a:pt x="330441" y="361048"/>
                </a:lnTo>
                <a:lnTo>
                  <a:pt x="340855" y="347332"/>
                </a:lnTo>
                <a:lnTo>
                  <a:pt x="361810" y="314566"/>
                </a:lnTo>
                <a:lnTo>
                  <a:pt x="382257" y="267703"/>
                </a:lnTo>
                <a:lnTo>
                  <a:pt x="391528" y="212204"/>
                </a:lnTo>
                <a:lnTo>
                  <a:pt x="383908" y="165722"/>
                </a:lnTo>
                <a:lnTo>
                  <a:pt x="362826" y="125222"/>
                </a:lnTo>
                <a:lnTo>
                  <a:pt x="330949" y="93091"/>
                </a:lnTo>
                <a:lnTo>
                  <a:pt x="328409" y="91821"/>
                </a:lnTo>
                <a:lnTo>
                  <a:pt x="290563" y="72009"/>
                </a:lnTo>
                <a:lnTo>
                  <a:pt x="244208" y="64389"/>
                </a:lnTo>
                <a:lnTo>
                  <a:pt x="197980" y="72009"/>
                </a:lnTo>
                <a:lnTo>
                  <a:pt x="157607" y="93091"/>
                </a:lnTo>
                <a:lnTo>
                  <a:pt x="125603" y="125222"/>
                </a:lnTo>
                <a:lnTo>
                  <a:pt x="104648" y="165722"/>
                </a:lnTo>
                <a:lnTo>
                  <a:pt x="97028" y="212204"/>
                </a:lnTo>
                <a:lnTo>
                  <a:pt x="106172" y="267703"/>
                </a:lnTo>
                <a:lnTo>
                  <a:pt x="126365" y="314566"/>
                </a:lnTo>
                <a:lnTo>
                  <a:pt x="147193" y="347332"/>
                </a:lnTo>
                <a:lnTo>
                  <a:pt x="158115" y="361048"/>
                </a:lnTo>
                <a:lnTo>
                  <a:pt x="162433" y="367652"/>
                </a:lnTo>
                <a:lnTo>
                  <a:pt x="160274" y="371970"/>
                </a:lnTo>
                <a:lnTo>
                  <a:pt x="158115" y="374129"/>
                </a:lnTo>
                <a:lnTo>
                  <a:pt x="154813" y="376415"/>
                </a:lnTo>
                <a:lnTo>
                  <a:pt x="39243" y="421246"/>
                </a:lnTo>
                <a:lnTo>
                  <a:pt x="23876" y="430644"/>
                </a:lnTo>
                <a:lnTo>
                  <a:pt x="11430" y="444360"/>
                </a:lnTo>
                <a:lnTo>
                  <a:pt x="3048" y="460743"/>
                </a:lnTo>
                <a:lnTo>
                  <a:pt x="0" y="478142"/>
                </a:lnTo>
                <a:lnTo>
                  <a:pt x="3683" y="495922"/>
                </a:lnTo>
                <a:lnTo>
                  <a:pt x="13462" y="510527"/>
                </a:lnTo>
                <a:lnTo>
                  <a:pt x="28067" y="520433"/>
                </a:lnTo>
                <a:lnTo>
                  <a:pt x="45847" y="524116"/>
                </a:lnTo>
                <a:lnTo>
                  <a:pt x="442709" y="524116"/>
                </a:lnTo>
                <a:lnTo>
                  <a:pt x="460489" y="520433"/>
                </a:lnTo>
                <a:lnTo>
                  <a:pt x="474967" y="510527"/>
                </a:lnTo>
                <a:lnTo>
                  <a:pt x="484365" y="496811"/>
                </a:lnTo>
                <a:lnTo>
                  <a:pt x="484873" y="495922"/>
                </a:lnTo>
                <a:lnTo>
                  <a:pt x="488556" y="478142"/>
                </a:lnTo>
                <a:close/>
              </a:path>
              <a:path w="614045" h="524509">
                <a:moveTo>
                  <a:pt x="613778" y="414007"/>
                </a:moveTo>
                <a:lnTo>
                  <a:pt x="593712" y="368668"/>
                </a:lnTo>
                <a:lnTo>
                  <a:pt x="537324" y="339712"/>
                </a:lnTo>
                <a:lnTo>
                  <a:pt x="482841" y="321424"/>
                </a:lnTo>
                <a:lnTo>
                  <a:pt x="469252" y="316217"/>
                </a:lnTo>
                <a:lnTo>
                  <a:pt x="459092" y="309613"/>
                </a:lnTo>
                <a:lnTo>
                  <a:pt x="456171" y="297167"/>
                </a:lnTo>
                <a:lnTo>
                  <a:pt x="463156" y="281927"/>
                </a:lnTo>
                <a:lnTo>
                  <a:pt x="481952" y="255892"/>
                </a:lnTo>
                <a:lnTo>
                  <a:pt x="503288" y="210172"/>
                </a:lnTo>
                <a:lnTo>
                  <a:pt x="514464" y="161658"/>
                </a:lnTo>
                <a:lnTo>
                  <a:pt x="512051" y="112903"/>
                </a:lnTo>
                <a:lnTo>
                  <a:pt x="492874" y="66548"/>
                </a:lnTo>
                <a:lnTo>
                  <a:pt x="462013" y="32004"/>
                </a:lnTo>
                <a:lnTo>
                  <a:pt x="423532" y="9652"/>
                </a:lnTo>
                <a:lnTo>
                  <a:pt x="380733" y="0"/>
                </a:lnTo>
                <a:lnTo>
                  <a:pt x="336283" y="3175"/>
                </a:lnTo>
                <a:lnTo>
                  <a:pt x="293357" y="19558"/>
                </a:lnTo>
                <a:lnTo>
                  <a:pt x="287007" y="28067"/>
                </a:lnTo>
                <a:lnTo>
                  <a:pt x="288912" y="37719"/>
                </a:lnTo>
                <a:lnTo>
                  <a:pt x="296659" y="44323"/>
                </a:lnTo>
                <a:lnTo>
                  <a:pt x="307454" y="43561"/>
                </a:lnTo>
                <a:lnTo>
                  <a:pt x="350126" y="28829"/>
                </a:lnTo>
                <a:lnTo>
                  <a:pt x="392671" y="29972"/>
                </a:lnTo>
                <a:lnTo>
                  <a:pt x="431533" y="45212"/>
                </a:lnTo>
                <a:lnTo>
                  <a:pt x="462902" y="72517"/>
                </a:lnTo>
                <a:lnTo>
                  <a:pt x="483095" y="109855"/>
                </a:lnTo>
                <a:lnTo>
                  <a:pt x="488556" y="155308"/>
                </a:lnTo>
                <a:lnTo>
                  <a:pt x="484238" y="182740"/>
                </a:lnTo>
                <a:lnTo>
                  <a:pt x="475475" y="209156"/>
                </a:lnTo>
                <a:lnTo>
                  <a:pt x="463410" y="234302"/>
                </a:lnTo>
                <a:lnTo>
                  <a:pt x="449313" y="258178"/>
                </a:lnTo>
                <a:lnTo>
                  <a:pt x="432295" y="281292"/>
                </a:lnTo>
                <a:lnTo>
                  <a:pt x="426199" y="293992"/>
                </a:lnTo>
                <a:lnTo>
                  <a:pt x="450075" y="336156"/>
                </a:lnTo>
                <a:lnTo>
                  <a:pt x="525640" y="366509"/>
                </a:lnTo>
                <a:lnTo>
                  <a:pt x="552818" y="376288"/>
                </a:lnTo>
                <a:lnTo>
                  <a:pt x="566026" y="382638"/>
                </a:lnTo>
                <a:lnTo>
                  <a:pt x="576821" y="391655"/>
                </a:lnTo>
                <a:lnTo>
                  <a:pt x="584695" y="406895"/>
                </a:lnTo>
                <a:lnTo>
                  <a:pt x="582028" y="420230"/>
                </a:lnTo>
                <a:lnTo>
                  <a:pt x="571614" y="429755"/>
                </a:lnTo>
                <a:lnTo>
                  <a:pt x="556120" y="433311"/>
                </a:lnTo>
                <a:lnTo>
                  <a:pt x="524497" y="433311"/>
                </a:lnTo>
                <a:lnTo>
                  <a:pt x="514718" y="437502"/>
                </a:lnTo>
                <a:lnTo>
                  <a:pt x="511416" y="446900"/>
                </a:lnTo>
                <a:lnTo>
                  <a:pt x="514718" y="456425"/>
                </a:lnTo>
                <a:lnTo>
                  <a:pt x="524497" y="460616"/>
                </a:lnTo>
                <a:lnTo>
                  <a:pt x="551802" y="461759"/>
                </a:lnTo>
                <a:lnTo>
                  <a:pt x="565645" y="461505"/>
                </a:lnTo>
                <a:lnTo>
                  <a:pt x="578980" y="459600"/>
                </a:lnTo>
                <a:lnTo>
                  <a:pt x="597268" y="449313"/>
                </a:lnTo>
                <a:lnTo>
                  <a:pt x="609206" y="433311"/>
                </a:lnTo>
                <a:lnTo>
                  <a:pt x="613778" y="414007"/>
                </a:lnTo>
                <a:close/>
              </a:path>
            </a:pathLst>
          </a:custGeom>
          <a:solidFill>
            <a:srgbClr val="E84E2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1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grpSp>
        <p:nvGrpSpPr>
          <p:cNvPr id="599" name="object 19"/>
          <p:cNvGrpSpPr/>
          <p:nvPr/>
        </p:nvGrpSpPr>
        <p:grpSpPr>
          <a:xfrm>
            <a:off x="7587000" y="4942440"/>
            <a:ext cx="207360" cy="313560"/>
            <a:chOff x="7587000" y="4942440"/>
            <a:chExt cx="207360" cy="313560"/>
          </a:xfrm>
        </p:grpSpPr>
        <p:pic>
          <p:nvPicPr>
            <p:cNvPr id="600" name="object 20"/>
            <p:cNvPicPr/>
            <p:nvPr/>
          </p:nvPicPr>
          <p:blipFill>
            <a:blip r:embed="rId15"/>
            <a:stretch/>
          </p:blipFill>
          <p:spPr>
            <a:xfrm>
              <a:off x="7621560" y="5211360"/>
              <a:ext cx="144360" cy="44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01" name="object 21"/>
            <p:cNvPicPr/>
            <p:nvPr/>
          </p:nvPicPr>
          <p:blipFill>
            <a:blip r:embed="rId16"/>
            <a:stretch/>
          </p:blipFill>
          <p:spPr>
            <a:xfrm>
              <a:off x="7639200" y="4994280"/>
              <a:ext cx="103680" cy="103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02" name="object 22"/>
            <p:cNvSpPr/>
            <p:nvPr/>
          </p:nvSpPr>
          <p:spPr>
            <a:xfrm>
              <a:off x="7587000" y="4942440"/>
              <a:ext cx="207360" cy="287640"/>
            </a:xfrm>
            <a:custGeom>
              <a:avLst/>
              <a:gdLst>
                <a:gd name="textAreaLeft" fmla="*/ 0 w 207360"/>
                <a:gd name="textAreaRight" fmla="*/ 211680 w 207360"/>
                <a:gd name="textAreaTop" fmla="*/ 0 h 287640"/>
                <a:gd name="textAreaBottom" fmla="*/ 291960 h 287640"/>
              </a:gdLst>
              <a:ahLst/>
              <a:cxnLst/>
              <a:rect l="textAreaLeft" t="textAreaTop" r="textAreaRight" b="textAreaBottom"/>
              <a:pathLst>
                <a:path w="349250" h="481329">
                  <a:moveTo>
                    <a:pt x="348742" y="174625"/>
                  </a:moveTo>
                  <a:lnTo>
                    <a:pt x="342392" y="128905"/>
                  </a:lnTo>
                  <a:lnTo>
                    <a:pt x="324485" y="87376"/>
                  </a:lnTo>
                  <a:lnTo>
                    <a:pt x="320548" y="82321"/>
                  </a:lnTo>
                  <a:lnTo>
                    <a:pt x="320548" y="174625"/>
                  </a:lnTo>
                  <a:lnTo>
                    <a:pt x="315976" y="209283"/>
                  </a:lnTo>
                  <a:lnTo>
                    <a:pt x="305816" y="239509"/>
                  </a:lnTo>
                  <a:lnTo>
                    <a:pt x="294640" y="260845"/>
                  </a:lnTo>
                  <a:lnTo>
                    <a:pt x="287528" y="268973"/>
                  </a:lnTo>
                  <a:lnTo>
                    <a:pt x="174371" y="443598"/>
                  </a:lnTo>
                  <a:lnTo>
                    <a:pt x="37465" y="240906"/>
                  </a:lnTo>
                  <a:lnTo>
                    <a:pt x="27686" y="221729"/>
                  </a:lnTo>
                  <a:lnTo>
                    <a:pt x="24130" y="202552"/>
                  </a:lnTo>
                  <a:lnTo>
                    <a:pt x="23622" y="174625"/>
                  </a:lnTo>
                  <a:lnTo>
                    <a:pt x="33401" y="128524"/>
                  </a:lnTo>
                  <a:lnTo>
                    <a:pt x="55626" y="88392"/>
                  </a:lnTo>
                  <a:lnTo>
                    <a:pt x="88011" y="56642"/>
                  </a:lnTo>
                  <a:lnTo>
                    <a:pt x="128397" y="35814"/>
                  </a:lnTo>
                  <a:lnTo>
                    <a:pt x="174371" y="28321"/>
                  </a:lnTo>
                  <a:lnTo>
                    <a:pt x="220345" y="35814"/>
                  </a:lnTo>
                  <a:lnTo>
                    <a:pt x="260477" y="56642"/>
                  </a:lnTo>
                  <a:lnTo>
                    <a:pt x="292100" y="88392"/>
                  </a:lnTo>
                  <a:lnTo>
                    <a:pt x="313055" y="128524"/>
                  </a:lnTo>
                  <a:lnTo>
                    <a:pt x="320548" y="174625"/>
                  </a:lnTo>
                  <a:lnTo>
                    <a:pt x="320548" y="82321"/>
                  </a:lnTo>
                  <a:lnTo>
                    <a:pt x="296926" y="51943"/>
                  </a:lnTo>
                  <a:lnTo>
                    <a:pt x="266700" y="28321"/>
                  </a:lnTo>
                  <a:lnTo>
                    <a:pt x="220091" y="6350"/>
                  </a:lnTo>
                  <a:lnTo>
                    <a:pt x="174371" y="0"/>
                  </a:lnTo>
                  <a:lnTo>
                    <a:pt x="128778" y="6350"/>
                  </a:lnTo>
                  <a:lnTo>
                    <a:pt x="87249" y="24257"/>
                  </a:lnTo>
                  <a:lnTo>
                    <a:pt x="51816" y="51943"/>
                  </a:lnTo>
                  <a:lnTo>
                    <a:pt x="24257" y="87376"/>
                  </a:lnTo>
                  <a:lnTo>
                    <a:pt x="6350" y="128905"/>
                  </a:lnTo>
                  <a:lnTo>
                    <a:pt x="0" y="174625"/>
                  </a:lnTo>
                  <a:lnTo>
                    <a:pt x="5207" y="212839"/>
                  </a:lnTo>
                  <a:lnTo>
                    <a:pt x="17145" y="246494"/>
                  </a:lnTo>
                  <a:lnTo>
                    <a:pt x="29845" y="271513"/>
                  </a:lnTo>
                  <a:lnTo>
                    <a:pt x="37719" y="283070"/>
                  </a:lnTo>
                  <a:lnTo>
                    <a:pt x="164973" y="476618"/>
                  </a:lnTo>
                  <a:lnTo>
                    <a:pt x="169672" y="481317"/>
                  </a:lnTo>
                  <a:lnTo>
                    <a:pt x="183769" y="481317"/>
                  </a:lnTo>
                  <a:lnTo>
                    <a:pt x="183769" y="476618"/>
                  </a:lnTo>
                  <a:lnTo>
                    <a:pt x="205486" y="443598"/>
                  </a:lnTo>
                  <a:lnTo>
                    <a:pt x="311023" y="283070"/>
                  </a:lnTo>
                  <a:lnTo>
                    <a:pt x="318897" y="271513"/>
                  </a:lnTo>
                  <a:lnTo>
                    <a:pt x="331724" y="246494"/>
                  </a:lnTo>
                  <a:lnTo>
                    <a:pt x="343535" y="212839"/>
                  </a:lnTo>
                  <a:lnTo>
                    <a:pt x="348742" y="174625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  <p:grpSp>
        <p:nvGrpSpPr>
          <p:cNvPr id="603" name="object 23"/>
          <p:cNvGrpSpPr/>
          <p:nvPr/>
        </p:nvGrpSpPr>
        <p:grpSpPr>
          <a:xfrm>
            <a:off x="4638240" y="4920480"/>
            <a:ext cx="312840" cy="222120"/>
            <a:chOff x="4638240" y="4920480"/>
            <a:chExt cx="312840" cy="222120"/>
          </a:xfrm>
        </p:grpSpPr>
        <p:sp>
          <p:nvSpPr>
            <p:cNvPr id="604" name="object 24"/>
            <p:cNvSpPr/>
            <p:nvPr/>
          </p:nvSpPr>
          <p:spPr>
            <a:xfrm>
              <a:off x="4638240" y="4920480"/>
              <a:ext cx="311040" cy="222120"/>
            </a:xfrm>
            <a:custGeom>
              <a:avLst/>
              <a:gdLst>
                <a:gd name="textAreaLeft" fmla="*/ 0 w 311040"/>
                <a:gd name="textAreaRight" fmla="*/ 315360 w 311040"/>
                <a:gd name="textAreaTop" fmla="*/ 0 h 222120"/>
                <a:gd name="textAreaBottom" fmla="*/ 226440 h 222120"/>
              </a:gdLst>
              <a:ahLst/>
              <a:cxnLst/>
              <a:rect l="textAreaLeft" t="textAreaTop" r="textAreaRight" b="textAreaBottom"/>
              <a:pathLst>
                <a:path w="520065" h="373379">
                  <a:moveTo>
                    <a:pt x="482045" y="129"/>
                  </a:moveTo>
                  <a:lnTo>
                    <a:pt x="40223" y="129"/>
                  </a:lnTo>
                  <a:lnTo>
                    <a:pt x="24602" y="3304"/>
                  </a:lnTo>
                  <a:lnTo>
                    <a:pt x="11776" y="12067"/>
                  </a:lnTo>
                  <a:lnTo>
                    <a:pt x="3013" y="24894"/>
                  </a:lnTo>
                  <a:lnTo>
                    <a:pt x="-161" y="40641"/>
                  </a:lnTo>
                  <a:lnTo>
                    <a:pt x="-161" y="332480"/>
                  </a:lnTo>
                  <a:lnTo>
                    <a:pt x="3013" y="348228"/>
                  </a:lnTo>
                  <a:lnTo>
                    <a:pt x="11776" y="361054"/>
                  </a:lnTo>
                  <a:lnTo>
                    <a:pt x="24602" y="369817"/>
                  </a:lnTo>
                  <a:lnTo>
                    <a:pt x="40223" y="372992"/>
                  </a:lnTo>
                  <a:lnTo>
                    <a:pt x="482045" y="372992"/>
                  </a:lnTo>
                  <a:lnTo>
                    <a:pt x="497666" y="369817"/>
                  </a:lnTo>
                  <a:lnTo>
                    <a:pt x="510492" y="361054"/>
                  </a:lnTo>
                  <a:lnTo>
                    <a:pt x="517477" y="350768"/>
                  </a:lnTo>
                  <a:lnTo>
                    <a:pt x="37429" y="350768"/>
                  </a:lnTo>
                  <a:lnTo>
                    <a:pt x="36413" y="349879"/>
                  </a:lnTo>
                  <a:lnTo>
                    <a:pt x="63591" y="328670"/>
                  </a:lnTo>
                  <a:lnTo>
                    <a:pt x="23841" y="328670"/>
                  </a:lnTo>
                  <a:lnTo>
                    <a:pt x="23841" y="69470"/>
                  </a:lnTo>
                  <a:lnTo>
                    <a:pt x="63591" y="69470"/>
                  </a:lnTo>
                  <a:lnTo>
                    <a:pt x="23841" y="38609"/>
                  </a:lnTo>
                  <a:lnTo>
                    <a:pt x="25872" y="30990"/>
                  </a:lnTo>
                  <a:lnTo>
                    <a:pt x="32603" y="24259"/>
                  </a:lnTo>
                  <a:lnTo>
                    <a:pt x="519382" y="24259"/>
                  </a:lnTo>
                  <a:lnTo>
                    <a:pt x="511254" y="12067"/>
                  </a:lnTo>
                  <a:lnTo>
                    <a:pt x="498301" y="3304"/>
                  </a:lnTo>
                  <a:lnTo>
                    <a:pt x="482045" y="129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  <p:pic>
          <p:nvPicPr>
            <p:cNvPr id="605" name="object 25"/>
            <p:cNvPicPr/>
            <p:nvPr/>
          </p:nvPicPr>
          <p:blipFill>
            <a:blip r:embed="rId17"/>
            <a:stretch/>
          </p:blipFill>
          <p:spPr>
            <a:xfrm>
              <a:off x="4826880" y="5049720"/>
              <a:ext cx="124200" cy="792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06" name="object 26"/>
            <p:cNvSpPr/>
            <p:nvPr/>
          </p:nvSpPr>
          <p:spPr>
            <a:xfrm>
              <a:off x="4652640" y="4935240"/>
              <a:ext cx="298440" cy="180360"/>
            </a:xfrm>
            <a:custGeom>
              <a:avLst/>
              <a:gdLst>
                <a:gd name="textAreaLeft" fmla="*/ 0 w 298440"/>
                <a:gd name="textAreaRight" fmla="*/ 302760 w 298440"/>
                <a:gd name="textAreaTop" fmla="*/ 0 h 180360"/>
                <a:gd name="textAreaBottom" fmla="*/ 184680 h 180360"/>
              </a:gdLst>
              <a:ahLst/>
              <a:cxnLst/>
              <a:rect l="textAreaLeft" t="textAreaTop" r="textAreaRight" b="textAreaBottom"/>
              <a:pathLst>
                <a:path w="499109" h="304800">
                  <a:moveTo>
                    <a:pt x="498563" y="43319"/>
                  </a:moveTo>
                  <a:lnTo>
                    <a:pt x="475475" y="43319"/>
                  </a:lnTo>
                  <a:lnTo>
                    <a:pt x="475475" y="304406"/>
                  </a:lnTo>
                  <a:lnTo>
                    <a:pt x="498563" y="304406"/>
                  </a:lnTo>
                  <a:lnTo>
                    <a:pt x="498563" y="43319"/>
                  </a:lnTo>
                  <a:close/>
                </a:path>
                <a:path w="499109" h="304800">
                  <a:moveTo>
                    <a:pt x="498589" y="16383"/>
                  </a:moveTo>
                  <a:lnTo>
                    <a:pt x="495922" y="635"/>
                  </a:lnTo>
                  <a:lnTo>
                    <a:pt x="495541" y="0"/>
                  </a:lnTo>
                  <a:lnTo>
                    <a:pt x="465950" y="0"/>
                  </a:lnTo>
                  <a:lnTo>
                    <a:pt x="472681" y="5715"/>
                  </a:lnTo>
                  <a:lnTo>
                    <a:pt x="474586" y="12446"/>
                  </a:lnTo>
                  <a:lnTo>
                    <a:pt x="251320" y="185915"/>
                  </a:lnTo>
                  <a:lnTo>
                    <a:pt x="243827" y="189725"/>
                  </a:lnTo>
                  <a:lnTo>
                    <a:pt x="235445" y="190995"/>
                  </a:lnTo>
                  <a:lnTo>
                    <a:pt x="227698" y="189725"/>
                  </a:lnTo>
                  <a:lnTo>
                    <a:pt x="227317" y="189725"/>
                  </a:lnTo>
                  <a:lnTo>
                    <a:pt x="220459" y="185915"/>
                  </a:lnTo>
                  <a:lnTo>
                    <a:pt x="39751" y="45212"/>
                  </a:lnTo>
                  <a:lnTo>
                    <a:pt x="0" y="45212"/>
                  </a:lnTo>
                  <a:lnTo>
                    <a:pt x="166611" y="174358"/>
                  </a:lnTo>
                  <a:lnTo>
                    <a:pt x="0" y="304406"/>
                  </a:lnTo>
                  <a:lnTo>
                    <a:pt x="39751" y="304406"/>
                  </a:lnTo>
                  <a:lnTo>
                    <a:pt x="186804" y="189725"/>
                  </a:lnTo>
                  <a:lnTo>
                    <a:pt x="205981" y="205092"/>
                  </a:lnTo>
                  <a:lnTo>
                    <a:pt x="212839" y="209537"/>
                  </a:lnTo>
                  <a:lnTo>
                    <a:pt x="220205" y="212458"/>
                  </a:lnTo>
                  <a:lnTo>
                    <a:pt x="227952" y="214236"/>
                  </a:lnTo>
                  <a:lnTo>
                    <a:pt x="235826" y="214744"/>
                  </a:lnTo>
                  <a:lnTo>
                    <a:pt x="243954" y="214236"/>
                  </a:lnTo>
                  <a:lnTo>
                    <a:pt x="284086" y="190995"/>
                  </a:lnTo>
                  <a:lnTo>
                    <a:pt x="286880" y="188836"/>
                  </a:lnTo>
                  <a:lnTo>
                    <a:pt x="326885" y="188836"/>
                  </a:lnTo>
                  <a:lnTo>
                    <a:pt x="307073" y="173342"/>
                  </a:lnTo>
                  <a:lnTo>
                    <a:pt x="475475" y="43307"/>
                  </a:lnTo>
                  <a:lnTo>
                    <a:pt x="498589" y="43307"/>
                  </a:lnTo>
                  <a:lnTo>
                    <a:pt x="498589" y="16383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bject 69"/>
          <p:cNvSpPr/>
          <p:nvPr/>
        </p:nvSpPr>
        <p:spPr>
          <a:xfrm>
            <a:off x="5701320" y="105840"/>
            <a:ext cx="4893840" cy="60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ts val="1386"/>
              </a:lnSpc>
              <a:spcBef>
                <a:spcPts val="99"/>
              </a:spcBef>
            </a:pPr>
            <a:r>
              <a:rPr lang="ru-RU" sz="1200" b="1" strike="noStrike" spc="-7">
                <a:solidFill>
                  <a:srgbClr val="552112"/>
                </a:solidFill>
                <a:latin typeface="Calibri"/>
                <a:ea typeface="Arial"/>
              </a:rPr>
              <a:t>МИКРОФИНАНСОВЫЙ</a:t>
            </a:r>
            <a:r>
              <a:rPr lang="ru-RU" sz="1200" b="1" strike="noStrike" spc="4">
                <a:solidFill>
                  <a:srgbClr val="552112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15">
                <a:solidFill>
                  <a:srgbClr val="552112"/>
                </a:solidFill>
                <a:latin typeface="Calibri"/>
                <a:ea typeface="Arial"/>
              </a:rPr>
              <a:t>ПРОДУКТ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328320" algn="ctr" defTabSz="914400">
              <a:lnSpc>
                <a:spcPts val="3305"/>
              </a:lnSpc>
            </a:pPr>
            <a:r>
              <a:rPr lang="ru-RU" sz="2800" b="1" strike="noStrike" spc="-12">
                <a:solidFill>
                  <a:srgbClr val="552112"/>
                </a:solidFill>
                <a:latin typeface="Calibri"/>
                <a:ea typeface="Arial"/>
              </a:rPr>
              <a:t>«Приоритетный»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object 70"/>
          <p:cNvSpPr/>
          <p:nvPr/>
        </p:nvSpPr>
        <p:spPr>
          <a:xfrm>
            <a:off x="7878240" y="5728680"/>
            <a:ext cx="185220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0" strike="noStrike" spc="-12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3</a:t>
            </a:r>
            <a:r>
              <a:rPr lang="ru-RU" sz="1800" b="1" strike="noStrike" spc="-15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800" b="0" strike="noStrike" spc="-7">
                <a:solidFill>
                  <a:schemeClr val="dk1"/>
                </a:solidFill>
                <a:latin typeface="Calibri"/>
                <a:ea typeface="Arial"/>
              </a:rPr>
              <a:t>до</a:t>
            </a:r>
            <a:r>
              <a:rPr lang="ru-RU" sz="1800" b="0" strike="noStrike" spc="-15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7">
                <a:solidFill>
                  <a:srgbClr val="C00000"/>
                </a:solidFill>
                <a:latin typeface="Calibri"/>
                <a:ea typeface="Arial"/>
              </a:rPr>
              <a:t>36</a:t>
            </a:r>
            <a:r>
              <a:rPr lang="ru-RU" sz="1800" b="1" strike="noStrike" spc="-12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800" b="0" strike="noStrike" spc="-12">
                <a:solidFill>
                  <a:schemeClr val="dk1"/>
                </a:solidFill>
                <a:latin typeface="Calibri"/>
                <a:ea typeface="Arial"/>
              </a:rPr>
              <a:t>месяцев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1" name="object 71"/>
          <p:cNvPicPr/>
          <p:nvPr/>
        </p:nvPicPr>
        <p:blipFill>
          <a:blip r:embed="rId2"/>
          <a:stretch/>
        </p:blipFill>
        <p:spPr>
          <a:xfrm>
            <a:off x="7170840" y="5099400"/>
            <a:ext cx="358200" cy="358200"/>
          </a:xfrm>
          <a:prstGeom prst="rect">
            <a:avLst/>
          </a:prstGeom>
          <a:ln w="0">
            <a:noFill/>
          </a:ln>
        </p:spPr>
      </p:pic>
      <p:pic>
        <p:nvPicPr>
          <p:cNvPr id="122" name="object 72"/>
          <p:cNvPicPr/>
          <p:nvPr/>
        </p:nvPicPr>
        <p:blipFill>
          <a:blip r:embed="rId3"/>
          <a:stretch/>
        </p:blipFill>
        <p:spPr>
          <a:xfrm>
            <a:off x="7170840" y="5661000"/>
            <a:ext cx="358200" cy="353520"/>
          </a:xfrm>
          <a:prstGeom prst="rect">
            <a:avLst/>
          </a:prstGeom>
          <a:ln w="0">
            <a:noFill/>
          </a:ln>
        </p:spPr>
      </p:pic>
      <p:pic>
        <p:nvPicPr>
          <p:cNvPr id="123" name="object 73"/>
          <p:cNvPicPr/>
          <p:nvPr/>
        </p:nvPicPr>
        <p:blipFill>
          <a:blip r:embed="rId4"/>
          <a:stretch/>
        </p:blipFill>
        <p:spPr>
          <a:xfrm>
            <a:off x="7191000" y="6217920"/>
            <a:ext cx="387360" cy="358200"/>
          </a:xfrm>
          <a:prstGeom prst="rect">
            <a:avLst/>
          </a:prstGeom>
          <a:ln w="0">
            <a:noFill/>
          </a:ln>
        </p:spPr>
      </p:pic>
      <p:sp>
        <p:nvSpPr>
          <p:cNvPr id="124" name="object 74"/>
          <p:cNvSpPr/>
          <p:nvPr/>
        </p:nvSpPr>
        <p:spPr>
          <a:xfrm>
            <a:off x="6177600" y="5160240"/>
            <a:ext cx="80820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1" strike="noStrike" spc="-7">
                <a:solidFill>
                  <a:srgbClr val="552112"/>
                </a:solidFill>
                <a:latin typeface="Calibri"/>
                <a:ea typeface="Arial"/>
              </a:rPr>
              <a:t>СУММА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object 75"/>
          <p:cNvSpPr/>
          <p:nvPr/>
        </p:nvSpPr>
        <p:spPr>
          <a:xfrm>
            <a:off x="6310080" y="5761080"/>
            <a:ext cx="54972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1" strike="noStrike" spc="-12">
                <a:solidFill>
                  <a:srgbClr val="552112"/>
                </a:solidFill>
                <a:latin typeface="Calibri"/>
                <a:ea typeface="Arial"/>
              </a:rPr>
              <a:t>С</a:t>
            </a:r>
            <a:r>
              <a:rPr lang="ru-RU" sz="1800" b="1" strike="noStrike" spc="-7">
                <a:solidFill>
                  <a:srgbClr val="552112"/>
                </a:solidFill>
                <a:latin typeface="Calibri"/>
                <a:ea typeface="Arial"/>
              </a:rPr>
              <a:t>РОК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object 76"/>
          <p:cNvSpPr/>
          <p:nvPr/>
        </p:nvSpPr>
        <p:spPr>
          <a:xfrm>
            <a:off x="6310080" y="6296400"/>
            <a:ext cx="775080" cy="56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1" strike="noStrike" spc="-7">
                <a:solidFill>
                  <a:srgbClr val="552112"/>
                </a:solidFill>
                <a:latin typeface="Calibri"/>
                <a:ea typeface="Arial"/>
              </a:rPr>
              <a:t>С</a:t>
            </a:r>
            <a:r>
              <a:rPr lang="ru-RU" sz="1800" b="1" strike="noStrike" spc="-131">
                <a:solidFill>
                  <a:srgbClr val="552112"/>
                </a:solidFill>
                <a:latin typeface="Calibri"/>
                <a:ea typeface="Arial"/>
              </a:rPr>
              <a:t>Т</a:t>
            </a:r>
            <a:r>
              <a:rPr lang="ru-RU" sz="1800" b="1" strike="noStrike" spc="-1">
                <a:solidFill>
                  <a:srgbClr val="552112"/>
                </a:solidFill>
                <a:latin typeface="Calibri"/>
                <a:ea typeface="Arial"/>
              </a:rPr>
              <a:t>АВ</a:t>
            </a:r>
            <a:r>
              <a:rPr lang="ru-RU" sz="1800" b="1" strike="noStrike" spc="-12">
                <a:solidFill>
                  <a:srgbClr val="552112"/>
                </a:solidFill>
                <a:latin typeface="Calibri"/>
                <a:ea typeface="Arial"/>
              </a:rPr>
              <a:t>К</a:t>
            </a:r>
            <a:r>
              <a:rPr lang="ru-RU" sz="1800" b="1" strike="noStrike" spc="-1">
                <a:solidFill>
                  <a:srgbClr val="552112"/>
                </a:solidFill>
                <a:latin typeface="Calibri"/>
                <a:ea typeface="Arial"/>
              </a:rPr>
              <a:t>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object 77"/>
          <p:cNvSpPr/>
          <p:nvPr/>
        </p:nvSpPr>
        <p:spPr>
          <a:xfrm>
            <a:off x="5553360" y="61200"/>
            <a:ext cx="5189760" cy="835560"/>
          </a:xfrm>
          <a:custGeom>
            <a:avLst/>
            <a:gdLst>
              <a:gd name="textAreaLeft" fmla="*/ 0 w 5189760"/>
              <a:gd name="textAreaRight" fmla="*/ 5191200 w 5189760"/>
              <a:gd name="textAreaTop" fmla="*/ 0 h 835560"/>
              <a:gd name="textAreaBottom" fmla="*/ 837000 h 835560"/>
            </a:gdLst>
            <a:ahLst/>
            <a:cxnLst/>
            <a:rect l="textAreaLeft" t="textAreaTop" r="textAreaRight" b="textAreaBottom"/>
            <a:pathLst>
              <a:path w="5191125" h="836930">
                <a:moveTo>
                  <a:pt x="0" y="139446"/>
                </a:moveTo>
                <a:lnTo>
                  <a:pt x="7114" y="95390"/>
                </a:lnTo>
                <a:lnTo>
                  <a:pt x="26919" y="57113"/>
                </a:lnTo>
                <a:lnTo>
                  <a:pt x="57113" y="26919"/>
                </a:lnTo>
                <a:lnTo>
                  <a:pt x="95390" y="7114"/>
                </a:lnTo>
                <a:lnTo>
                  <a:pt x="139445" y="0"/>
                </a:lnTo>
                <a:lnTo>
                  <a:pt x="5051297" y="0"/>
                </a:lnTo>
                <a:lnTo>
                  <a:pt x="5095353" y="7114"/>
                </a:lnTo>
                <a:lnTo>
                  <a:pt x="5133630" y="26919"/>
                </a:lnTo>
                <a:lnTo>
                  <a:pt x="5163824" y="57113"/>
                </a:lnTo>
                <a:lnTo>
                  <a:pt x="5183629" y="95390"/>
                </a:lnTo>
                <a:lnTo>
                  <a:pt x="5190744" y="139446"/>
                </a:lnTo>
                <a:lnTo>
                  <a:pt x="5190744" y="697230"/>
                </a:lnTo>
                <a:lnTo>
                  <a:pt x="5183629" y="741285"/>
                </a:lnTo>
                <a:lnTo>
                  <a:pt x="5163824" y="779562"/>
                </a:lnTo>
                <a:lnTo>
                  <a:pt x="5133630" y="809756"/>
                </a:lnTo>
                <a:lnTo>
                  <a:pt x="5095353" y="829561"/>
                </a:lnTo>
                <a:lnTo>
                  <a:pt x="5051297" y="836676"/>
                </a:lnTo>
                <a:lnTo>
                  <a:pt x="139445" y="836676"/>
                </a:lnTo>
                <a:lnTo>
                  <a:pt x="95390" y="829561"/>
                </a:lnTo>
                <a:lnTo>
                  <a:pt x="57113" y="809756"/>
                </a:lnTo>
                <a:lnTo>
                  <a:pt x="26919" y="779562"/>
                </a:lnTo>
                <a:lnTo>
                  <a:pt x="7114" y="741285"/>
                </a:lnTo>
                <a:lnTo>
                  <a:pt x="0" y="697230"/>
                </a:lnTo>
                <a:lnTo>
                  <a:pt x="0" y="139446"/>
                </a:lnTo>
                <a:close/>
              </a:path>
            </a:pathLst>
          </a:custGeom>
          <a:noFill/>
          <a:ln w="57960">
            <a:solidFill>
              <a:srgbClr val="EB5C3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128" name="object 78"/>
          <p:cNvSpPr/>
          <p:nvPr/>
        </p:nvSpPr>
        <p:spPr>
          <a:xfrm>
            <a:off x="6001560" y="4974480"/>
            <a:ext cx="5107680" cy="360"/>
          </a:xfrm>
          <a:custGeom>
            <a:avLst/>
            <a:gdLst>
              <a:gd name="textAreaLeft" fmla="*/ 0 w 5107680"/>
              <a:gd name="textAreaRight" fmla="*/ 5109120 w 5107680"/>
              <a:gd name="textAreaTop" fmla="*/ 0 h 360"/>
              <a:gd name="textAreaBottom" fmla="*/ 5760 h 360"/>
            </a:gdLst>
            <a:ahLst/>
            <a:cxnLst/>
            <a:rect l="textAreaLeft" t="textAreaTop" r="textAreaRight" b="textAreaBottom"/>
            <a:pathLst>
              <a:path w="5109209">
                <a:moveTo>
                  <a:pt x="0" y="0"/>
                </a:moveTo>
                <a:lnTo>
                  <a:pt x="5108702" y="0"/>
                </a:lnTo>
              </a:path>
            </a:pathLst>
          </a:custGeom>
          <a:noFill/>
          <a:ln w="38160">
            <a:solidFill>
              <a:srgbClr val="C69262"/>
            </a:solidFill>
            <a:prstDash val="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129" name="object 79"/>
          <p:cNvSpPr/>
          <p:nvPr/>
        </p:nvSpPr>
        <p:spPr>
          <a:xfrm>
            <a:off x="7831080" y="4996800"/>
            <a:ext cx="1647000" cy="56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0" strike="noStrike" spc="-12">
                <a:solidFill>
                  <a:schemeClr val="dk1"/>
                </a:solidFill>
                <a:latin typeface="Calibri"/>
                <a:ea typeface="Arial"/>
              </a:rPr>
              <a:t>от</a:t>
            </a:r>
            <a:r>
              <a:rPr lang="ru-RU" sz="1800" b="0" strike="noStrike" spc="-21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300</a:t>
            </a:r>
            <a:r>
              <a:rPr lang="ru-RU" sz="1800" b="1" strike="noStrike" spc="-26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7">
                <a:solidFill>
                  <a:srgbClr val="C00000"/>
                </a:solidFill>
                <a:latin typeface="Calibri"/>
                <a:ea typeface="Arial"/>
              </a:rPr>
              <a:t>тысяч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12600" defTabSz="914400">
              <a:lnSpc>
                <a:spcPct val="100000"/>
              </a:lnSpc>
            </a:pPr>
            <a:r>
              <a:rPr lang="ru-RU" sz="1800" b="0" strike="noStrike" spc="-7">
                <a:solidFill>
                  <a:schemeClr val="dk1"/>
                </a:solidFill>
                <a:latin typeface="Calibri"/>
                <a:ea typeface="Arial"/>
              </a:rPr>
              <a:t>до</a:t>
            </a:r>
            <a:r>
              <a:rPr lang="ru-RU" sz="1800" b="0" strike="noStrike" spc="-41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5</a:t>
            </a:r>
            <a:r>
              <a:rPr lang="ru-RU" sz="1800" b="1" strike="noStrike" spc="-15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7">
                <a:solidFill>
                  <a:srgbClr val="C00000"/>
                </a:solidFill>
                <a:latin typeface="Calibri"/>
                <a:ea typeface="Arial"/>
              </a:rPr>
              <a:t>млн </a:t>
            </a:r>
            <a:r>
              <a:rPr lang="ru-RU" sz="1800" b="0" strike="noStrike" spc="-12">
                <a:solidFill>
                  <a:schemeClr val="dk1"/>
                </a:solidFill>
                <a:latin typeface="Calibri"/>
                <a:ea typeface="Arial"/>
              </a:rPr>
              <a:t>рублей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0" name="Рисунок 35"/>
          <p:cNvPicPr/>
          <p:nvPr/>
        </p:nvPicPr>
        <p:blipFill>
          <a:blip r:embed="rId5"/>
          <a:srcRect t="1691" r="61227"/>
          <a:stretch/>
        </p:blipFill>
        <p:spPr>
          <a:xfrm>
            <a:off x="0" y="0"/>
            <a:ext cx="4806360" cy="6856560"/>
          </a:xfrm>
          <a:prstGeom prst="rect">
            <a:avLst/>
          </a:prstGeom>
          <a:ln w="0">
            <a:noFill/>
          </a:ln>
        </p:spPr>
      </p:pic>
      <p:sp>
        <p:nvSpPr>
          <p:cNvPr id="131" name="Прямоугольник 3"/>
          <p:cNvSpPr/>
          <p:nvPr/>
        </p:nvSpPr>
        <p:spPr>
          <a:xfrm>
            <a:off x="7865640" y="6186240"/>
            <a:ext cx="394308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9,5 % годовых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TextBox 16"/>
          <p:cNvSpPr/>
          <p:nvPr/>
        </p:nvSpPr>
        <p:spPr>
          <a:xfrm>
            <a:off x="170640" y="1116360"/>
            <a:ext cx="610200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Подать заявку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lt1"/>
                </a:solidFill>
                <a:latin typeface="Calibri"/>
                <a:ea typeface="Arial"/>
              </a:rPr>
              <a:t>1. на Цифровой платформе МСП.РФ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TextBox 23"/>
          <p:cNvSpPr/>
          <p:nvPr/>
        </p:nvSpPr>
        <p:spPr>
          <a:xfrm>
            <a:off x="5250960" y="1050840"/>
            <a:ext cx="6093720" cy="3983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250" b="0" strike="noStrike" spc="-1">
                <a:solidFill>
                  <a:schemeClr val="dk1"/>
                </a:solidFill>
                <a:latin typeface="Calibri"/>
                <a:ea typeface="Arial"/>
              </a:rPr>
              <a:t>субъекты МСП, отвечающие хотя бы одному из требований:</a:t>
            </a:r>
            <a:endParaRPr lang="ru-RU" sz="125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250" b="0" strike="noStrike" spc="-1">
                <a:solidFill>
                  <a:schemeClr val="dk1"/>
                </a:solidFill>
                <a:latin typeface="Calibri"/>
                <a:ea typeface="Arial"/>
              </a:rPr>
              <a:t>а) основным видом является деятельность, входящая в раздел С «Обрабатывающие производства», раздел J «Деятельность в области информации и связи», раздел I «Деятельность гостиниц и предприятий общественного питания»  общероссийского классификатора видов экономической деятельности ОК 029-2014 (КДЕС Ред. 2); </a:t>
            </a:r>
            <a:endParaRPr lang="ru-RU" sz="125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250" b="0" strike="noStrike" spc="-1">
                <a:solidFill>
                  <a:schemeClr val="dk1"/>
                </a:solidFill>
                <a:latin typeface="Calibri"/>
                <a:ea typeface="Arial"/>
              </a:rPr>
              <a:t>б) имеющие действующие договоры аренды по объектам недвижимости из Перечней регионального и муниципального имущества, предназначенного для предоставления на льготных условиях;</a:t>
            </a:r>
            <a:endParaRPr lang="ru-RU" sz="125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250" b="0" strike="noStrike" spc="-1">
                <a:solidFill>
                  <a:schemeClr val="dk1"/>
                </a:solidFill>
                <a:latin typeface="Calibri"/>
                <a:ea typeface="Arial"/>
              </a:rPr>
              <a:t>в) заключившие с Министерством экономики Республики Татарстан соглашение об осуществлении деятельности на территории индустриальных (промышленных) парков;</a:t>
            </a:r>
            <a:endParaRPr lang="ru-RU" sz="125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250" b="0" strike="noStrike" spc="-1">
                <a:solidFill>
                  <a:schemeClr val="dk1"/>
                </a:solidFill>
                <a:latin typeface="Calibri"/>
                <a:ea typeface="Arial"/>
              </a:rPr>
              <a:t>г) имеющий в 2023 и/или в 2024 году действующий экспортный контракт с подтвержденной отгрузкой;</a:t>
            </a:r>
            <a:endParaRPr lang="ru-RU" sz="125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250" b="0" strike="noStrike" spc="-1">
                <a:solidFill>
                  <a:schemeClr val="dk1"/>
                </a:solidFill>
                <a:latin typeface="Calibri"/>
                <a:ea typeface="Arial"/>
              </a:rPr>
              <a:t>д) состоят в реестре малых технологических компаний в соответствии с   Федеральным законом от 04.08.2023 № 478-ФЗ; </a:t>
            </a:r>
            <a:endParaRPr lang="ru-RU" sz="125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250" b="0" strike="noStrike" spc="-1">
                <a:solidFill>
                  <a:schemeClr val="dk1"/>
                </a:solidFill>
                <a:latin typeface="Calibri"/>
                <a:ea typeface="Arial"/>
              </a:rPr>
              <a:t>е) реализующие приоритетные проекты, в соответствии с основным кодом общероссийского классификатора видов экономической деятельности ОК 029-2014 (КДЕС Ред. 2) установленные нормативным актом Минэкономразвития России, под залог интеллектуальной собственности.</a:t>
            </a:r>
            <a:endParaRPr lang="ru-RU" sz="125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Рисунок 1"/>
          <p:cNvPicPr/>
          <p:nvPr/>
        </p:nvPicPr>
        <p:blipFill>
          <a:blip r:embed="rId3"/>
          <a:srcRect t="1691" r="61227"/>
          <a:stretch/>
        </p:blipFill>
        <p:spPr>
          <a:xfrm>
            <a:off x="0" y="0"/>
            <a:ext cx="4806360" cy="6856560"/>
          </a:xfrm>
          <a:prstGeom prst="rect">
            <a:avLst/>
          </a:prstGeom>
          <a:ln w="0">
            <a:noFill/>
          </a:ln>
        </p:spPr>
      </p:pic>
      <p:grpSp>
        <p:nvGrpSpPr>
          <p:cNvPr id="135" name="Группа 11"/>
          <p:cNvGrpSpPr/>
          <p:nvPr/>
        </p:nvGrpSpPr>
        <p:grpSpPr>
          <a:xfrm>
            <a:off x="5505120" y="83880"/>
            <a:ext cx="5988960" cy="6454800"/>
            <a:chOff x="5505120" y="83880"/>
            <a:chExt cx="5988960" cy="6454800"/>
          </a:xfrm>
        </p:grpSpPr>
        <p:sp>
          <p:nvSpPr>
            <p:cNvPr id="136" name="Прямоугольник 94"/>
            <p:cNvSpPr/>
            <p:nvPr/>
          </p:nvSpPr>
          <p:spPr>
            <a:xfrm>
              <a:off x="6286680" y="1039680"/>
              <a:ext cx="5207400" cy="3736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marL="70560" defTabSz="914400">
                <a:lnSpc>
                  <a:spcPct val="100000"/>
                </a:lnSpc>
              </a:pPr>
              <a:r>
                <a:rPr lang="ru-RU" sz="1300" b="1" strike="noStrike" spc="-15">
                  <a:solidFill>
                    <a:srgbClr val="C79363"/>
                  </a:solidFill>
                  <a:latin typeface="Calibri"/>
                  <a:ea typeface="Arial"/>
                </a:rPr>
                <a:t>СМСП, основной вид деятельности, которых входит в один из разделов:</a:t>
              </a:r>
              <a:endParaRPr lang="ru-RU" sz="13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70560" defTabSz="914400">
                <a:lnSpc>
                  <a:spcPct val="100000"/>
                </a:lnSpc>
              </a:pPr>
              <a:r>
                <a:rPr lang="ru-RU" sz="1300" b="1" strike="noStrike" spc="-15">
                  <a:solidFill>
                    <a:srgbClr val="C79363"/>
                  </a:solidFill>
                  <a:latin typeface="Calibri"/>
                  <a:ea typeface="Arial"/>
                </a:rPr>
                <a:t>-   B «Добыча полезных ископаемых»;</a:t>
              </a:r>
              <a:endParaRPr lang="ru-RU" sz="13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70560" defTabSz="914400">
                <a:lnSpc>
                  <a:spcPct val="100000"/>
                </a:lnSpc>
              </a:pPr>
              <a:r>
                <a:rPr lang="ru-RU" sz="1300" b="1" strike="noStrike" spc="-15">
                  <a:solidFill>
                    <a:srgbClr val="C79363"/>
                  </a:solidFill>
                  <a:latin typeface="Calibri"/>
                  <a:ea typeface="Arial"/>
                </a:rPr>
                <a:t>- D «Обеспечение электрической энергией, газом и паром; кондиционирование воздуха»;</a:t>
              </a:r>
              <a:endParaRPr lang="ru-RU" sz="13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70560" defTabSz="914400">
                <a:lnSpc>
                  <a:spcPct val="100000"/>
                </a:lnSpc>
              </a:pPr>
              <a:r>
                <a:rPr lang="ru-RU" sz="1300" b="1" strike="noStrike" spc="-15">
                  <a:solidFill>
                    <a:srgbClr val="C79363"/>
                  </a:solidFill>
                  <a:latin typeface="Calibri"/>
                  <a:ea typeface="Arial"/>
                </a:rPr>
                <a:t>- E «Водоснабжение; водоотведение, организация сбора и утилизации отходов, деятельность по ликвидации загрязнений»;</a:t>
              </a:r>
              <a:endParaRPr lang="ru-RU" sz="13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70560" defTabSz="914400">
                <a:lnSpc>
                  <a:spcPct val="100000"/>
                </a:lnSpc>
              </a:pPr>
              <a:r>
                <a:rPr lang="ru-RU" sz="1300" b="1" strike="noStrike" spc="-15">
                  <a:solidFill>
                    <a:srgbClr val="C79363"/>
                  </a:solidFill>
                  <a:latin typeface="Calibri"/>
                  <a:ea typeface="Arial"/>
                </a:rPr>
                <a:t>-   F  «Строительство»; </a:t>
              </a:r>
              <a:endParaRPr lang="ru-RU" sz="13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70560" defTabSz="914400">
                <a:lnSpc>
                  <a:spcPct val="100000"/>
                </a:lnSpc>
              </a:pPr>
              <a:r>
                <a:rPr lang="ru-RU" sz="1300" b="1" strike="noStrike" spc="-15">
                  <a:solidFill>
                    <a:srgbClr val="C79363"/>
                  </a:solidFill>
                  <a:latin typeface="Calibri"/>
                  <a:ea typeface="Arial"/>
                </a:rPr>
                <a:t>-   H «Транспортировка и хранение»;</a:t>
              </a:r>
              <a:endParaRPr lang="ru-RU" sz="13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70560" defTabSz="914400">
                <a:lnSpc>
                  <a:spcPct val="100000"/>
                </a:lnSpc>
              </a:pPr>
              <a:r>
                <a:rPr lang="ru-RU" sz="1300" b="1" strike="noStrike" spc="-15">
                  <a:solidFill>
                    <a:srgbClr val="C79363"/>
                  </a:solidFill>
                  <a:latin typeface="Calibri"/>
                  <a:ea typeface="Arial"/>
                </a:rPr>
                <a:t>-   L «Деятельность по операциям с недвижимым имуществом»; </a:t>
              </a:r>
              <a:endParaRPr lang="ru-RU" sz="13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70560" defTabSz="914400">
                <a:lnSpc>
                  <a:spcPct val="100000"/>
                </a:lnSpc>
              </a:pPr>
              <a:r>
                <a:rPr lang="ru-RU" sz="1300" b="1" strike="noStrike" spc="-15">
                  <a:solidFill>
                    <a:srgbClr val="C79363"/>
                  </a:solidFill>
                  <a:latin typeface="Calibri"/>
                  <a:ea typeface="Arial"/>
                </a:rPr>
                <a:t>-   M «Деятельность профессиональная, научная и техническая»;</a:t>
              </a:r>
              <a:endParaRPr lang="ru-RU" sz="13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70560" defTabSz="914400">
                <a:lnSpc>
                  <a:spcPct val="100000"/>
                </a:lnSpc>
              </a:pPr>
              <a:r>
                <a:rPr lang="ru-RU" sz="1300" b="1" strike="noStrike" spc="-15">
                  <a:solidFill>
                    <a:srgbClr val="C79363"/>
                  </a:solidFill>
                  <a:latin typeface="Calibri"/>
                  <a:ea typeface="Arial"/>
                </a:rPr>
                <a:t>- Q «Деятельность в области здравоохранения и социальных услуг»; </a:t>
              </a:r>
              <a:endParaRPr lang="ru-RU" sz="13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70560" defTabSz="914400">
                <a:lnSpc>
                  <a:spcPct val="100000"/>
                </a:lnSpc>
              </a:pPr>
              <a:r>
                <a:rPr lang="ru-RU" sz="1300" b="1" strike="noStrike" spc="-15">
                  <a:solidFill>
                    <a:srgbClr val="C79363"/>
                  </a:solidFill>
                  <a:latin typeface="Calibri"/>
                  <a:ea typeface="Arial"/>
                </a:rPr>
                <a:t>-   R «Деятельность в области культуры, спорта, организации досуга и развлечений»;</a:t>
              </a:r>
              <a:endParaRPr lang="ru-RU" sz="13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70560" defTabSz="914400">
                <a:lnSpc>
                  <a:spcPct val="100000"/>
                </a:lnSpc>
              </a:pPr>
              <a:r>
                <a:rPr lang="ru-RU" sz="1300" b="1" strike="noStrike" spc="-15">
                  <a:solidFill>
                    <a:srgbClr val="C79363"/>
                  </a:solidFill>
                  <a:latin typeface="Calibri"/>
                  <a:ea typeface="Arial"/>
                </a:rPr>
                <a:t>-  S «Предоставление прочих видов услуг» </a:t>
              </a:r>
              <a:endParaRPr lang="ru-RU" sz="13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70560" defTabSz="914400">
                <a:lnSpc>
                  <a:spcPct val="100000"/>
                </a:lnSpc>
              </a:pPr>
              <a:r>
                <a:rPr lang="ru-RU" sz="1300" b="1" strike="noStrike" spc="-15">
                  <a:solidFill>
                    <a:srgbClr val="C79363"/>
                  </a:solidFill>
                  <a:latin typeface="Calibri"/>
                  <a:ea typeface="Arial"/>
                </a:rPr>
                <a:t>общероссийского классификатора видов экономической деятельности ОК 029-2014 (КДЕС Ред. 2).</a:t>
              </a:r>
              <a:endParaRPr lang="ru-RU" sz="13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70560"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7" name="Прямоугольник 95"/>
            <p:cNvSpPr/>
            <p:nvPr/>
          </p:nvSpPr>
          <p:spPr>
            <a:xfrm>
              <a:off x="5509440" y="169920"/>
              <a:ext cx="5095080" cy="974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200" b="1" strike="noStrike" spc="-1">
                  <a:solidFill>
                    <a:srgbClr val="562212"/>
                  </a:solidFill>
                  <a:latin typeface="Calibri"/>
                  <a:ea typeface="Arial"/>
                </a:rPr>
                <a:t>МИКРОФИНАНСОВЫЙ ПРОДУКТ</a:t>
              </a:r>
              <a:endParaRPr lang="ru-RU" sz="12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lang="ru-RU" sz="2800" b="1" strike="noStrike" spc="-1">
                  <a:solidFill>
                    <a:srgbClr val="562212"/>
                  </a:solidFill>
                  <a:latin typeface="Calibri"/>
                  <a:ea typeface="Arial"/>
                </a:rPr>
                <a:t>«СОДЕЙСТВИЕ»</a:t>
              </a:r>
              <a:endParaRPr lang="ru-RU" sz="28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138" name="Группа 13"/>
            <p:cNvGrpSpPr/>
            <p:nvPr/>
          </p:nvGrpSpPr>
          <p:grpSpPr>
            <a:xfrm>
              <a:off x="5505120" y="4492440"/>
              <a:ext cx="3885480" cy="2046240"/>
              <a:chOff x="5505120" y="4492440"/>
              <a:chExt cx="3885480" cy="2046240"/>
            </a:xfrm>
          </p:grpSpPr>
          <p:sp>
            <p:nvSpPr>
              <p:cNvPr id="139" name="Прямоугольник 97"/>
              <p:cNvSpPr/>
              <p:nvPr/>
            </p:nvSpPr>
            <p:spPr>
              <a:xfrm>
                <a:off x="7385040" y="4492440"/>
                <a:ext cx="1800000" cy="639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</a:pPr>
                <a:r>
                  <a:rPr lang="ru-RU" sz="1800" b="0" strike="noStrike" spc="-1">
                    <a:solidFill>
                      <a:schemeClr val="dk1"/>
                    </a:solidFill>
                    <a:latin typeface="Calibri"/>
                    <a:ea typeface="Arial"/>
                  </a:rPr>
                  <a:t>от </a:t>
                </a:r>
                <a:r>
                  <a:rPr lang="ru-RU" sz="1800" b="1" strike="noStrike" spc="-1">
                    <a:solidFill>
                      <a:srgbClr val="C00000"/>
                    </a:solidFill>
                    <a:latin typeface="Calibri"/>
                    <a:ea typeface="Arial"/>
                  </a:rPr>
                  <a:t>300 тысяч </a:t>
                </a: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  <a:p>
                <a:pPr defTabSz="914400">
                  <a:lnSpc>
                    <a:spcPct val="100000"/>
                  </a:lnSpc>
                </a:pPr>
                <a:r>
                  <a:rPr lang="ru-RU" sz="1800" b="0" strike="noStrike" spc="-1">
                    <a:solidFill>
                      <a:schemeClr val="dk1"/>
                    </a:solidFill>
                    <a:latin typeface="Calibri"/>
                    <a:ea typeface="Arial"/>
                  </a:rPr>
                  <a:t>до </a:t>
                </a:r>
                <a:r>
                  <a:rPr lang="en-US" sz="1800" b="1" strike="noStrike" spc="-1">
                    <a:solidFill>
                      <a:srgbClr val="C00000"/>
                    </a:solidFill>
                    <a:latin typeface="Calibri"/>
                    <a:ea typeface="Arial"/>
                  </a:rPr>
                  <a:t>5</a:t>
                </a:r>
                <a:r>
                  <a:rPr lang="ru-RU" sz="1800" b="1" strike="noStrike" spc="-1">
                    <a:solidFill>
                      <a:srgbClr val="C00000"/>
                    </a:solidFill>
                    <a:latin typeface="Calibri"/>
                    <a:ea typeface="Arial"/>
                  </a:rPr>
                  <a:t> млн </a:t>
                </a:r>
                <a:r>
                  <a:rPr lang="ru-RU" sz="1800" b="0" strike="noStrike" spc="-1">
                    <a:solidFill>
                      <a:schemeClr val="dk1"/>
                    </a:solidFill>
                    <a:latin typeface="Calibri"/>
                    <a:ea typeface="Arial"/>
                  </a:rPr>
                  <a:t>рублей</a:t>
                </a: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0" name="Прямоугольник 98"/>
              <p:cNvSpPr/>
              <p:nvPr/>
            </p:nvSpPr>
            <p:spPr>
              <a:xfrm>
                <a:off x="7385040" y="5198400"/>
                <a:ext cx="2005560" cy="36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</a:pPr>
                <a:r>
                  <a:rPr lang="ru-RU" sz="1800" b="0" strike="noStrike" spc="-1">
                    <a:solidFill>
                      <a:schemeClr val="dk1"/>
                    </a:solidFill>
                    <a:latin typeface="Calibri"/>
                    <a:ea typeface="Arial"/>
                  </a:rPr>
                  <a:t>от </a:t>
                </a:r>
                <a:r>
                  <a:rPr lang="ru-RU" sz="1800" b="1" strike="noStrike" spc="-1">
                    <a:solidFill>
                      <a:srgbClr val="C00000"/>
                    </a:solidFill>
                    <a:latin typeface="Calibri"/>
                    <a:ea typeface="Arial"/>
                  </a:rPr>
                  <a:t>3</a:t>
                </a:r>
                <a:r>
                  <a:rPr lang="ru-RU" sz="1800" b="1" strike="noStrike" spc="-1">
                    <a:solidFill>
                      <a:schemeClr val="dk1"/>
                    </a:solidFill>
                    <a:latin typeface="Calibri"/>
                    <a:ea typeface="Arial"/>
                  </a:rPr>
                  <a:t> </a:t>
                </a:r>
                <a:r>
                  <a:rPr lang="ru-RU" sz="1800" b="0" strike="noStrike" spc="-1">
                    <a:solidFill>
                      <a:schemeClr val="dk1"/>
                    </a:solidFill>
                    <a:latin typeface="Calibri"/>
                    <a:ea typeface="Arial"/>
                  </a:rPr>
                  <a:t>до </a:t>
                </a:r>
                <a:r>
                  <a:rPr lang="ru-RU" sz="1800" b="1" strike="noStrike" spc="-1">
                    <a:solidFill>
                      <a:srgbClr val="C00000"/>
                    </a:solidFill>
                    <a:latin typeface="Calibri"/>
                    <a:ea typeface="Arial"/>
                  </a:rPr>
                  <a:t>36</a:t>
                </a:r>
                <a:r>
                  <a:rPr lang="ru-RU" sz="1800" b="0" strike="noStrike" spc="-1">
                    <a:solidFill>
                      <a:schemeClr val="dk1"/>
                    </a:solidFill>
                    <a:latin typeface="Calibri"/>
                    <a:ea typeface="Arial"/>
                  </a:rPr>
                  <a:t> месяцев</a:t>
                </a: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pic>
            <p:nvPicPr>
              <p:cNvPr id="141" name="Picture 5" descr="https://stomatologspb.ru/wp-content/uploads/ruble_PNG26.png"/>
              <p:cNvPicPr/>
              <p:nvPr/>
            </p:nvPicPr>
            <p:blipFill>
              <a:blip r:embed="rId4"/>
              <a:stretch/>
            </p:blipFill>
            <p:spPr>
              <a:xfrm>
                <a:off x="6705000" y="4597560"/>
                <a:ext cx="352080" cy="3751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142" name="Picture 7" descr="https://xn----8sbkdgnibjafxdci9g.xn--p1ai/wp-content/uploads/2019/12/srok-obuchenija.png"/>
              <p:cNvPicPr/>
              <p:nvPr/>
            </p:nvPicPr>
            <p:blipFill>
              <a:blip r:embed="rId5"/>
              <a:stretch/>
            </p:blipFill>
            <p:spPr>
              <a:xfrm>
                <a:off x="6705000" y="5192280"/>
                <a:ext cx="352080" cy="3751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143" name="Picture 33" descr="https://xn--b1aqpp2b.xn----8sbg5beewf.xn--p1ai/images/9519f396-be5f-62ad-b139-a010fd802c7a.png"/>
              <p:cNvPicPr/>
              <p:nvPr/>
            </p:nvPicPr>
            <p:blipFill>
              <a:blip r:embed="rId6"/>
              <a:stretch/>
            </p:blipFill>
            <p:spPr>
              <a:xfrm>
                <a:off x="6755400" y="6162840"/>
                <a:ext cx="352080" cy="3481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144" name="Прямоугольник 103"/>
              <p:cNvSpPr/>
              <p:nvPr/>
            </p:nvSpPr>
            <p:spPr>
              <a:xfrm>
                <a:off x="5505120" y="4689720"/>
                <a:ext cx="963000" cy="36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</a:pPr>
                <a:r>
                  <a:rPr lang="ru-RU" sz="1800" b="1" strike="noStrike" spc="-1">
                    <a:solidFill>
                      <a:srgbClr val="562212"/>
                    </a:solidFill>
                    <a:latin typeface="Calibri"/>
                    <a:ea typeface="Arial"/>
                  </a:rPr>
                  <a:t>СУММА</a:t>
                </a: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5" name="Прямоугольник 104"/>
              <p:cNvSpPr/>
              <p:nvPr/>
            </p:nvSpPr>
            <p:spPr>
              <a:xfrm>
                <a:off x="5582880" y="5184720"/>
                <a:ext cx="703800" cy="36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</a:pPr>
                <a:r>
                  <a:rPr lang="ru-RU" sz="1800" b="1" strike="noStrike" spc="-1">
                    <a:solidFill>
                      <a:srgbClr val="562212"/>
                    </a:solidFill>
                    <a:latin typeface="Calibri"/>
                    <a:ea typeface="Arial"/>
                  </a:rPr>
                  <a:t>СРОК</a:t>
                </a: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6" name="Прямоугольник 105"/>
              <p:cNvSpPr/>
              <p:nvPr/>
            </p:nvSpPr>
            <p:spPr>
              <a:xfrm>
                <a:off x="5620320" y="6174000"/>
                <a:ext cx="930960" cy="36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</a:pPr>
                <a:r>
                  <a:rPr lang="ru-RU" sz="1800" b="1" strike="noStrike" spc="-1">
                    <a:solidFill>
                      <a:srgbClr val="562212"/>
                    </a:solidFill>
                    <a:latin typeface="Calibri"/>
                    <a:ea typeface="Arial"/>
                  </a:rPr>
                  <a:t>СТАВКА</a:t>
                </a: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147" name="Скругленный прямоугольник 15"/>
            <p:cNvSpPr/>
            <p:nvPr/>
          </p:nvSpPr>
          <p:spPr>
            <a:xfrm>
              <a:off x="5509440" y="83880"/>
              <a:ext cx="5095080" cy="87228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148" name="Кольцо 11"/>
            <p:cNvSpPr/>
            <p:nvPr/>
          </p:nvSpPr>
          <p:spPr>
            <a:xfrm>
              <a:off x="5582880" y="1325520"/>
              <a:ext cx="308160" cy="328320"/>
            </a:xfrm>
            <a:prstGeom prst="donut">
              <a:avLst>
                <a:gd name="adj" fmla="val 25000"/>
              </a:avLst>
            </a:prstGeom>
            <a:solidFill>
              <a:srgbClr val="C79363"/>
            </a:solidFill>
            <a:ln w="648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2400" b="0" strike="noStrike" spc="-1">
                <a:solidFill>
                  <a:srgbClr val="FFFFFF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149" name="Прямоугольник 141"/>
          <p:cNvSpPr/>
          <p:nvPr/>
        </p:nvSpPr>
        <p:spPr>
          <a:xfrm>
            <a:off x="7455600" y="5621760"/>
            <a:ext cx="394308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От ½ ключевой ставки Банка России до ключевой ставки Банка России + 5% годовых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TextBox 25"/>
          <p:cNvSpPr/>
          <p:nvPr/>
        </p:nvSpPr>
        <p:spPr>
          <a:xfrm>
            <a:off x="131400" y="1024560"/>
            <a:ext cx="612432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Подать заявку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lt1"/>
                </a:solidFill>
                <a:latin typeface="Calibri"/>
                <a:ea typeface="Arial"/>
              </a:rPr>
              <a:t>1. на Цифровой платформе МСП.РФ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Рисунок 2"/>
          <p:cNvPicPr/>
          <p:nvPr/>
        </p:nvPicPr>
        <p:blipFill>
          <a:blip r:embed="rId2"/>
          <a:srcRect t="1691" r="61227"/>
          <a:stretch/>
        </p:blipFill>
        <p:spPr>
          <a:xfrm>
            <a:off x="0" y="0"/>
            <a:ext cx="4806360" cy="6856560"/>
          </a:xfrm>
          <a:prstGeom prst="rect">
            <a:avLst/>
          </a:prstGeom>
          <a:ln w="0">
            <a:noFill/>
          </a:ln>
        </p:spPr>
      </p:pic>
      <p:sp>
        <p:nvSpPr>
          <p:cNvPr id="152" name="Прямоугольник 142"/>
          <p:cNvSpPr/>
          <p:nvPr/>
        </p:nvSpPr>
        <p:spPr>
          <a:xfrm>
            <a:off x="5919480" y="522720"/>
            <a:ext cx="5189040" cy="70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200" b="1" strike="noStrike" spc="-1">
                <a:solidFill>
                  <a:srgbClr val="562212"/>
                </a:solidFill>
                <a:latin typeface="Calibri"/>
                <a:ea typeface="Arial"/>
              </a:rPr>
              <a:t>ФИНАНСОВЫЙ ПРОДУКТ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800" b="1" strike="noStrike" spc="-1">
                <a:solidFill>
                  <a:srgbClr val="562212"/>
                </a:solidFill>
                <a:latin typeface="Calibri"/>
                <a:ea typeface="Arial"/>
              </a:rPr>
              <a:t>«Полезная модель»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Скругленный прямоугольник 3"/>
          <p:cNvSpPr/>
          <p:nvPr/>
        </p:nvSpPr>
        <p:spPr>
          <a:xfrm>
            <a:off x="5919480" y="440640"/>
            <a:ext cx="5189040" cy="83448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B5C3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54" name="Прямоугольник 143"/>
          <p:cNvSpPr/>
          <p:nvPr/>
        </p:nvSpPr>
        <p:spPr>
          <a:xfrm>
            <a:off x="7835760" y="3406680"/>
            <a:ext cx="192960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6 млн рублей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15 млн рублей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Прямоугольник 144"/>
          <p:cNvSpPr/>
          <p:nvPr/>
        </p:nvSpPr>
        <p:spPr>
          <a:xfrm>
            <a:off x="7753320" y="4227480"/>
            <a:ext cx="21214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37</a:t>
            </a:r>
            <a:r>
              <a:rPr lang="ru-RU" sz="1800" b="1" strike="noStrike" spc="-1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48</a:t>
            </a: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 месяцев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Прямоугольник 145"/>
          <p:cNvSpPr/>
          <p:nvPr/>
        </p:nvSpPr>
        <p:spPr>
          <a:xfrm>
            <a:off x="7820280" y="4885200"/>
            <a:ext cx="34178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7% годовых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7" name="Picture 8" descr="https://stomatologspb.ru/wp-content/uploads/ruble_PNG26.png"/>
          <p:cNvPicPr/>
          <p:nvPr/>
        </p:nvPicPr>
        <p:blipFill>
          <a:blip r:embed="rId3"/>
          <a:stretch/>
        </p:blipFill>
        <p:spPr>
          <a:xfrm>
            <a:off x="7236000" y="3549600"/>
            <a:ext cx="358560" cy="358560"/>
          </a:xfrm>
          <a:prstGeom prst="rect">
            <a:avLst/>
          </a:prstGeom>
          <a:ln w="0">
            <a:noFill/>
          </a:ln>
        </p:spPr>
      </p:pic>
      <p:pic>
        <p:nvPicPr>
          <p:cNvPr id="158" name="Picture 34" descr="https://xn----8sbkdgnibjafxdci9g.xn--p1ai/wp-content/uploads/2019/12/srok-obuchenija.png"/>
          <p:cNvPicPr/>
          <p:nvPr/>
        </p:nvPicPr>
        <p:blipFill>
          <a:blip r:embed="rId4"/>
          <a:stretch/>
        </p:blipFill>
        <p:spPr>
          <a:xfrm>
            <a:off x="7153200" y="4232160"/>
            <a:ext cx="358560" cy="358560"/>
          </a:xfrm>
          <a:prstGeom prst="rect">
            <a:avLst/>
          </a:prstGeom>
          <a:ln w="0">
            <a:noFill/>
          </a:ln>
        </p:spPr>
      </p:pic>
      <p:pic>
        <p:nvPicPr>
          <p:cNvPr id="159" name="Picture 35" descr="https://xn--b1aqpp2b.xn----8sbg5beewf.xn--p1ai/images/9519f396-be5f-62ad-b139-a010fd802c7a.png"/>
          <p:cNvPicPr/>
          <p:nvPr/>
        </p:nvPicPr>
        <p:blipFill>
          <a:blip r:embed="rId5"/>
          <a:stretch/>
        </p:blipFill>
        <p:spPr>
          <a:xfrm>
            <a:off x="7148880" y="4869360"/>
            <a:ext cx="386280" cy="358560"/>
          </a:xfrm>
          <a:prstGeom prst="rect">
            <a:avLst/>
          </a:prstGeom>
          <a:ln w="0">
            <a:noFill/>
          </a:ln>
        </p:spPr>
      </p:pic>
      <p:sp>
        <p:nvSpPr>
          <p:cNvPr id="160" name="Прямоугольник 146"/>
          <p:cNvSpPr/>
          <p:nvPr/>
        </p:nvSpPr>
        <p:spPr>
          <a:xfrm>
            <a:off x="6137640" y="3560400"/>
            <a:ext cx="9633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562212"/>
                </a:solidFill>
                <a:latin typeface="Calibri"/>
                <a:ea typeface="Arial"/>
              </a:rPr>
              <a:t>СУММА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Прямоугольник 147"/>
          <p:cNvSpPr/>
          <p:nvPr/>
        </p:nvSpPr>
        <p:spPr>
          <a:xfrm>
            <a:off x="6170040" y="4242600"/>
            <a:ext cx="7041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562212"/>
                </a:solidFill>
                <a:latin typeface="Calibri"/>
                <a:ea typeface="Arial"/>
              </a:rPr>
              <a:t>СРОК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Прямоугольник 148"/>
          <p:cNvSpPr/>
          <p:nvPr/>
        </p:nvSpPr>
        <p:spPr>
          <a:xfrm>
            <a:off x="6164640" y="4875840"/>
            <a:ext cx="93132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562212"/>
                </a:solidFill>
                <a:latin typeface="Calibri"/>
                <a:ea typeface="Arial"/>
              </a:rPr>
              <a:t>СТАВКА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Прямоугольник 149"/>
          <p:cNvSpPr/>
          <p:nvPr/>
        </p:nvSpPr>
        <p:spPr>
          <a:xfrm>
            <a:off x="6665040" y="1495800"/>
            <a:ext cx="530316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70560" defTabSz="914400">
              <a:lnSpc>
                <a:spcPct val="100000"/>
              </a:lnSpc>
            </a:pPr>
            <a:r>
              <a:rPr lang="ru-RU" sz="1800" b="1" strike="noStrike" spc="-15">
                <a:solidFill>
                  <a:srgbClr val="C79363"/>
                </a:solidFill>
                <a:latin typeface="Calibri"/>
                <a:ea typeface="Arial"/>
              </a:rPr>
              <a:t>Для</a:t>
            </a:r>
            <a:r>
              <a:rPr lang="ru-RU" sz="1800" b="1" strike="noStrike" spc="55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7">
                <a:solidFill>
                  <a:srgbClr val="C79363"/>
                </a:solidFill>
                <a:latin typeface="Calibri"/>
                <a:ea typeface="Arial"/>
              </a:rPr>
              <a:t>субъектов</a:t>
            </a:r>
            <a:r>
              <a:rPr lang="ru-RU" sz="1800" b="1" strike="noStrike" spc="75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2">
                <a:solidFill>
                  <a:srgbClr val="C79363"/>
                </a:solidFill>
                <a:latin typeface="Calibri"/>
                <a:ea typeface="Arial"/>
              </a:rPr>
              <a:t>МСП</a:t>
            </a:r>
            <a:r>
              <a:rPr lang="ru-RU" sz="1800" b="1" strike="noStrike" spc="43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7">
                <a:solidFill>
                  <a:srgbClr val="C79363"/>
                </a:solidFill>
                <a:latin typeface="Calibri"/>
                <a:ea typeface="Arial"/>
              </a:rPr>
              <a:t>Республики</a:t>
            </a:r>
            <a:r>
              <a:rPr lang="ru-RU" sz="1800" b="1" strike="noStrike" spc="49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2">
                <a:solidFill>
                  <a:srgbClr val="C79363"/>
                </a:solidFill>
                <a:latin typeface="Calibri"/>
                <a:ea typeface="Arial"/>
              </a:rPr>
              <a:t>Татарстан, реализующих приоритетные проекты.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70560" defTabSz="914400">
              <a:lnSpc>
                <a:spcPct val="100000"/>
              </a:lnSpc>
            </a:pPr>
            <a:r>
              <a:rPr lang="ru-RU" sz="1800" b="1" strike="noStrike" spc="-12">
                <a:solidFill>
                  <a:srgbClr val="C79363"/>
                </a:solidFill>
                <a:latin typeface="Calibri"/>
                <a:ea typeface="Arial"/>
              </a:rPr>
              <a:t>Под залог интеллектуальной собственности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Кольцо 3"/>
          <p:cNvSpPr/>
          <p:nvPr/>
        </p:nvSpPr>
        <p:spPr>
          <a:xfrm>
            <a:off x="6065640" y="1612800"/>
            <a:ext cx="313920" cy="31392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2400" b="0" strike="noStrike" spc="-1">
              <a:solidFill>
                <a:srgbClr val="FFFFFF"/>
              </a:solidFill>
              <a:latin typeface="Calibri"/>
              <a:ea typeface="Arial"/>
            </a:endParaRPr>
          </a:p>
        </p:txBody>
      </p:sp>
      <p:cxnSp>
        <p:nvCxnSpPr>
          <p:cNvPr id="165" name="Прямая соединительная линия 8"/>
          <p:cNvCxnSpPr/>
          <p:nvPr/>
        </p:nvCxnSpPr>
        <p:spPr>
          <a:xfrm>
            <a:off x="5950080" y="3250080"/>
            <a:ext cx="5109840" cy="1440"/>
          </a:xfrm>
          <a:prstGeom prst="straightConnector1">
            <a:avLst/>
          </a:prstGeom>
          <a:ln w="38160">
            <a:solidFill>
              <a:srgbClr val="C79363"/>
            </a:solidFill>
            <a:prstDash val="sysDot"/>
            <a:round/>
          </a:ln>
        </p:spPr>
      </p:cxnSp>
      <p:sp>
        <p:nvSpPr>
          <p:cNvPr id="166" name="TextBox 3"/>
          <p:cNvSpPr/>
          <p:nvPr/>
        </p:nvSpPr>
        <p:spPr>
          <a:xfrm>
            <a:off x="90360" y="1183320"/>
            <a:ext cx="61905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Подать заявку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lt1"/>
                </a:solidFill>
                <a:latin typeface="Calibri"/>
                <a:ea typeface="Arial"/>
              </a:rPr>
              <a:t>1. на Цифровой платформе МСП.РФ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Прямоугольник 26"/>
          <p:cNvSpPr/>
          <p:nvPr/>
        </p:nvSpPr>
        <p:spPr>
          <a:xfrm>
            <a:off x="8135280" y="2829240"/>
            <a:ext cx="179964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>
                <a:solidFill>
                  <a:srgbClr val="00B050"/>
                </a:solidFill>
                <a:latin typeface="Calibri"/>
                <a:ea typeface="Arial"/>
              </a:rPr>
              <a:t>300 тысяч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>
                <a:solidFill>
                  <a:srgbClr val="00B050"/>
                </a:solidFill>
                <a:latin typeface="Calibri"/>
                <a:ea typeface="Arial"/>
              </a:rPr>
              <a:t>3 млн </a:t>
            </a: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рублей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Прямоугольник 36"/>
          <p:cNvSpPr/>
          <p:nvPr/>
        </p:nvSpPr>
        <p:spPr>
          <a:xfrm>
            <a:off x="8136360" y="3681000"/>
            <a:ext cx="212112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>
                <a:solidFill>
                  <a:srgbClr val="00B050"/>
                </a:solidFill>
                <a:latin typeface="Calibri"/>
                <a:ea typeface="Arial"/>
              </a:rPr>
              <a:t>24 </a:t>
            </a: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>
                <a:solidFill>
                  <a:srgbClr val="00B050"/>
                </a:solidFill>
                <a:latin typeface="Calibri"/>
                <a:ea typeface="Arial"/>
              </a:rPr>
              <a:t>36</a:t>
            </a: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 месяцев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Прямоугольник 54"/>
          <p:cNvSpPr/>
          <p:nvPr/>
        </p:nvSpPr>
        <p:spPr>
          <a:xfrm>
            <a:off x="8120520" y="4277160"/>
            <a:ext cx="3949200" cy="201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defTabSz="914400">
              <a:lnSpc>
                <a:spcPct val="100000"/>
              </a:lnSpc>
              <a:buClr>
                <a:srgbClr val="00B050"/>
              </a:buClr>
              <a:buFont typeface="OpenSymbol"/>
              <a:buAutoNum type="arabicParenR"/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Для производственных предприятий – 4,5% годовых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B050"/>
              </a:buClr>
              <a:buFont typeface="OpenSymbol"/>
              <a:buAutoNum type="arabicParenR"/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Для торговых предприятий – ключевая ставка Банка России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B050"/>
              </a:buClr>
              <a:buFont typeface="OpenSymbol"/>
              <a:buAutoNum type="arabicParenR"/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Для иных предприятий – ½ ключевой ставки Банка России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0" name="Picture 17" descr="https://stomatologspb.ru/wp-content/uploads/ruble_PNG26.png"/>
          <p:cNvPicPr/>
          <p:nvPr/>
        </p:nvPicPr>
        <p:blipFill>
          <a:blip r:embed="rId2"/>
          <a:stretch/>
        </p:blipFill>
        <p:spPr>
          <a:xfrm>
            <a:off x="7536600" y="2972520"/>
            <a:ext cx="357120" cy="357120"/>
          </a:xfrm>
          <a:prstGeom prst="rect">
            <a:avLst/>
          </a:prstGeom>
          <a:ln w="0">
            <a:noFill/>
          </a:ln>
        </p:spPr>
      </p:pic>
      <p:pic>
        <p:nvPicPr>
          <p:cNvPr id="171" name="Picture 18" descr="https://xn----8sbkdgnibjafxdci9g.xn--p1ai/wp-content/uploads/2019/12/srok-obuchenija.png"/>
          <p:cNvPicPr/>
          <p:nvPr/>
        </p:nvPicPr>
        <p:blipFill>
          <a:blip r:embed="rId3"/>
          <a:stretch/>
        </p:blipFill>
        <p:spPr>
          <a:xfrm>
            <a:off x="7536600" y="3685680"/>
            <a:ext cx="357120" cy="357120"/>
          </a:xfrm>
          <a:prstGeom prst="rect">
            <a:avLst/>
          </a:prstGeom>
          <a:ln w="0">
            <a:noFill/>
          </a:ln>
        </p:spPr>
      </p:pic>
      <p:pic>
        <p:nvPicPr>
          <p:cNvPr id="172" name="Picture 19" descr="https://xn--b1aqpp2b.xn----8sbg5beewf.xn--p1ai/images/9519f396-be5f-62ad-b139-a010fd802c7a.png"/>
          <p:cNvPicPr/>
          <p:nvPr/>
        </p:nvPicPr>
        <p:blipFill>
          <a:blip r:embed="rId4"/>
          <a:stretch/>
        </p:blipFill>
        <p:spPr>
          <a:xfrm>
            <a:off x="7530480" y="4296960"/>
            <a:ext cx="384840" cy="357120"/>
          </a:xfrm>
          <a:prstGeom prst="rect">
            <a:avLst/>
          </a:prstGeom>
          <a:ln w="0">
            <a:noFill/>
          </a:ln>
        </p:spPr>
      </p:pic>
      <p:sp>
        <p:nvSpPr>
          <p:cNvPr id="173" name="Прямоугольник 57"/>
          <p:cNvSpPr/>
          <p:nvPr/>
        </p:nvSpPr>
        <p:spPr>
          <a:xfrm>
            <a:off x="5663880" y="2970000"/>
            <a:ext cx="253872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562212"/>
                </a:solidFill>
                <a:latin typeface="Calibri"/>
                <a:ea typeface="Arial"/>
              </a:rPr>
              <a:t>Стоимость товара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Прямоугольник 60"/>
          <p:cNvSpPr/>
          <p:nvPr/>
        </p:nvSpPr>
        <p:spPr>
          <a:xfrm>
            <a:off x="5663880" y="3659400"/>
            <a:ext cx="263088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562212"/>
                </a:solidFill>
                <a:latin typeface="Calibri"/>
                <a:ea typeface="Arial"/>
              </a:rPr>
              <a:t>Диапазон выплат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Прямоугольник 62"/>
          <p:cNvSpPr/>
          <p:nvPr/>
        </p:nvSpPr>
        <p:spPr>
          <a:xfrm>
            <a:off x="5660640" y="4318560"/>
            <a:ext cx="412452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562212"/>
                </a:solidFill>
                <a:latin typeface="Calibri"/>
                <a:ea typeface="Arial"/>
              </a:rPr>
              <a:t>Торговая наценка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6" name="Рисунок 16"/>
          <p:cNvPicPr/>
          <p:nvPr/>
        </p:nvPicPr>
        <p:blipFill>
          <a:blip r:embed="rId5"/>
          <a:srcRect t="1691" r="61227"/>
          <a:stretch/>
        </p:blipFill>
        <p:spPr>
          <a:xfrm>
            <a:off x="0" y="0"/>
            <a:ext cx="4804920" cy="6855120"/>
          </a:xfrm>
          <a:prstGeom prst="rect">
            <a:avLst/>
          </a:prstGeom>
          <a:ln w="0">
            <a:noFill/>
          </a:ln>
        </p:spPr>
      </p:pic>
      <p:sp>
        <p:nvSpPr>
          <p:cNvPr id="177" name="Прямоугольник 158"/>
          <p:cNvSpPr/>
          <p:nvPr/>
        </p:nvSpPr>
        <p:spPr>
          <a:xfrm>
            <a:off x="5919480" y="522720"/>
            <a:ext cx="5187600" cy="79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                 Партнерское финансирование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800" b="1" strike="noStrike" spc="-1">
                <a:solidFill>
                  <a:srgbClr val="00B050"/>
                </a:solidFill>
                <a:latin typeface="Calibri"/>
                <a:ea typeface="Arial"/>
              </a:rPr>
              <a:t>«Мурабаха-Содействие»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78" name="Группа 1"/>
          <p:cNvGrpSpPr/>
          <p:nvPr/>
        </p:nvGrpSpPr>
        <p:grpSpPr>
          <a:xfrm>
            <a:off x="5919480" y="126720"/>
            <a:ext cx="5329080" cy="1146960"/>
            <a:chOff x="5919480" y="126720"/>
            <a:chExt cx="5329080" cy="1146960"/>
          </a:xfrm>
        </p:grpSpPr>
        <p:sp>
          <p:nvSpPr>
            <p:cNvPr id="179" name="Скругленный прямоугольник 28"/>
            <p:cNvSpPr/>
            <p:nvPr/>
          </p:nvSpPr>
          <p:spPr>
            <a:xfrm>
              <a:off x="5919480" y="440640"/>
              <a:ext cx="5187600" cy="83304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180" name="Прямоугольник 159"/>
            <p:cNvSpPr/>
            <p:nvPr/>
          </p:nvSpPr>
          <p:spPr>
            <a:xfrm>
              <a:off x="8754480" y="126720"/>
              <a:ext cx="2494080" cy="40572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1800" b="1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181" name="Прямоугольник 168"/>
          <p:cNvSpPr/>
          <p:nvPr/>
        </p:nvSpPr>
        <p:spPr>
          <a:xfrm>
            <a:off x="6239880" y="1495800"/>
            <a:ext cx="5949000" cy="1095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70560" defTabSz="914400">
              <a:lnSpc>
                <a:spcPct val="100000"/>
              </a:lnSpc>
            </a:pPr>
            <a:r>
              <a:rPr lang="ru-RU" sz="1600" b="1" strike="noStrike" spc="-7">
                <a:solidFill>
                  <a:srgbClr val="C79363"/>
                </a:solidFill>
                <a:latin typeface="Calibri"/>
                <a:ea typeface="Arial"/>
              </a:rPr>
              <a:t>Субъектам</a:t>
            </a:r>
            <a:r>
              <a:rPr lang="ru-RU" sz="1600" b="1" strike="noStrike" spc="63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600" b="1" strike="noStrike" spc="-12">
                <a:solidFill>
                  <a:srgbClr val="C79363"/>
                </a:solidFill>
                <a:latin typeface="Calibri"/>
                <a:ea typeface="Arial"/>
              </a:rPr>
              <a:t>МСП</a:t>
            </a:r>
            <a:r>
              <a:rPr lang="ru-RU" sz="1600" b="1" strike="noStrike" spc="32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600" b="1" strike="noStrike" spc="-7">
                <a:solidFill>
                  <a:srgbClr val="C79363"/>
                </a:solidFill>
                <a:latin typeface="Calibri"/>
                <a:ea typeface="Arial"/>
              </a:rPr>
              <a:t>Республики</a:t>
            </a:r>
            <a:r>
              <a:rPr lang="ru-RU" sz="1600" b="1" strike="noStrike" spc="38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600" b="1" strike="noStrike" spc="-12">
                <a:solidFill>
                  <a:srgbClr val="C79363"/>
                </a:solidFill>
                <a:latin typeface="Calibri"/>
                <a:ea typeface="Arial"/>
              </a:rPr>
              <a:t>Татарстан</a:t>
            </a:r>
            <a:r>
              <a:rPr lang="ru-RU" sz="1600" b="1" strike="noStrike" spc="-7">
                <a:solidFill>
                  <a:srgbClr val="EB5C32"/>
                </a:solidFill>
                <a:latin typeface="Calibri"/>
                <a:ea typeface="Arial"/>
              </a:rPr>
              <a:t> </a:t>
            </a:r>
            <a:r>
              <a:rPr lang="ru-RU" sz="1600" b="1" strike="noStrike" spc="-12">
                <a:solidFill>
                  <a:srgbClr val="C79363"/>
                </a:solidFill>
                <a:latin typeface="Calibri"/>
                <a:ea typeface="Arial"/>
              </a:rPr>
              <a:t>для приобретения оборудования, товаров, материалов, необходимых для осуществления предпринимательской деятельности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70560"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Кольцо 6"/>
          <p:cNvSpPr/>
          <p:nvPr/>
        </p:nvSpPr>
        <p:spPr>
          <a:xfrm>
            <a:off x="6065640" y="1612800"/>
            <a:ext cx="312480" cy="31248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2400" b="0" strike="noStrike" spc="-1">
              <a:solidFill>
                <a:srgbClr val="FFFFFF"/>
              </a:solidFill>
              <a:latin typeface="Calibri"/>
              <a:ea typeface="Arial"/>
            </a:endParaRPr>
          </a:p>
        </p:txBody>
      </p:sp>
      <p:cxnSp>
        <p:nvCxnSpPr>
          <p:cNvPr id="183" name="Прямая соединительная линия 4"/>
          <p:cNvCxnSpPr/>
          <p:nvPr/>
        </p:nvCxnSpPr>
        <p:spPr>
          <a:xfrm>
            <a:off x="5989320" y="2380680"/>
            <a:ext cx="5111640" cy="2880"/>
          </a:xfrm>
          <a:prstGeom prst="straightConnector1">
            <a:avLst/>
          </a:prstGeom>
          <a:ln w="38160">
            <a:solidFill>
              <a:srgbClr val="C79363"/>
            </a:solidFill>
            <a:prstDash val="sysDot"/>
            <a:round/>
          </a:ln>
        </p:spPr>
      </p:cxnSp>
      <p:sp>
        <p:nvSpPr>
          <p:cNvPr id="184" name="TextBox 2"/>
          <p:cNvSpPr/>
          <p:nvPr/>
        </p:nvSpPr>
        <p:spPr>
          <a:xfrm>
            <a:off x="203400" y="1190880"/>
            <a:ext cx="60915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8(843)222-90-62 (244, 249, 236)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Прямоугольник 169"/>
          <p:cNvSpPr/>
          <p:nvPr/>
        </p:nvSpPr>
        <p:spPr>
          <a:xfrm>
            <a:off x="8135640" y="2829240"/>
            <a:ext cx="19155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>
                <a:solidFill>
                  <a:srgbClr val="00B050"/>
                </a:solidFill>
                <a:latin typeface="Calibri"/>
                <a:ea typeface="Arial"/>
              </a:rPr>
              <a:t>1 млн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>
                <a:solidFill>
                  <a:srgbClr val="00B050"/>
                </a:solidFill>
                <a:latin typeface="Calibri"/>
                <a:ea typeface="Arial"/>
              </a:rPr>
              <a:t>15 млн </a:t>
            </a: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рублей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Прямоугольник 170"/>
          <p:cNvSpPr/>
          <p:nvPr/>
        </p:nvSpPr>
        <p:spPr>
          <a:xfrm>
            <a:off x="8132040" y="3681000"/>
            <a:ext cx="15786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>
                <a:solidFill>
                  <a:srgbClr val="00B050"/>
                </a:solidFill>
                <a:latin typeface="Calibri"/>
                <a:ea typeface="Arial"/>
              </a:rPr>
              <a:t>60</a:t>
            </a: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 месяцев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Прямоугольник 171"/>
          <p:cNvSpPr/>
          <p:nvPr/>
        </p:nvSpPr>
        <p:spPr>
          <a:xfrm>
            <a:off x="8120520" y="4277160"/>
            <a:ext cx="394920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Сопоставима с затратами по финансовым продуктам со ставкой 5% годовых. 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8" name="Picture 20" descr="https://stomatologspb.ru/wp-content/uploads/ruble_PNG26.png"/>
          <p:cNvPicPr/>
          <p:nvPr/>
        </p:nvPicPr>
        <p:blipFill>
          <a:blip r:embed="rId2"/>
          <a:stretch/>
        </p:blipFill>
        <p:spPr>
          <a:xfrm>
            <a:off x="7536600" y="2972520"/>
            <a:ext cx="357120" cy="357120"/>
          </a:xfrm>
          <a:prstGeom prst="rect">
            <a:avLst/>
          </a:prstGeom>
          <a:ln w="0">
            <a:noFill/>
          </a:ln>
        </p:spPr>
      </p:pic>
      <p:pic>
        <p:nvPicPr>
          <p:cNvPr id="189" name="Picture 21" descr="https://xn----8sbkdgnibjafxdci9g.xn--p1ai/wp-content/uploads/2019/12/srok-obuchenija.png"/>
          <p:cNvPicPr/>
          <p:nvPr/>
        </p:nvPicPr>
        <p:blipFill>
          <a:blip r:embed="rId3"/>
          <a:stretch/>
        </p:blipFill>
        <p:spPr>
          <a:xfrm>
            <a:off x="7536600" y="3685680"/>
            <a:ext cx="357120" cy="357120"/>
          </a:xfrm>
          <a:prstGeom prst="rect">
            <a:avLst/>
          </a:prstGeom>
          <a:ln w="0">
            <a:noFill/>
          </a:ln>
        </p:spPr>
      </p:pic>
      <p:pic>
        <p:nvPicPr>
          <p:cNvPr id="190" name="Picture 22" descr="https://xn--b1aqpp2b.xn----8sbg5beewf.xn--p1ai/images/9519f396-be5f-62ad-b139-a010fd802c7a.png"/>
          <p:cNvPicPr/>
          <p:nvPr/>
        </p:nvPicPr>
        <p:blipFill>
          <a:blip r:embed="rId4"/>
          <a:stretch/>
        </p:blipFill>
        <p:spPr>
          <a:xfrm>
            <a:off x="7530480" y="4296960"/>
            <a:ext cx="384840" cy="357120"/>
          </a:xfrm>
          <a:prstGeom prst="rect">
            <a:avLst/>
          </a:prstGeom>
          <a:ln w="0">
            <a:noFill/>
          </a:ln>
        </p:spPr>
      </p:pic>
      <p:sp>
        <p:nvSpPr>
          <p:cNvPr id="191" name="Прямоугольник 172"/>
          <p:cNvSpPr/>
          <p:nvPr/>
        </p:nvSpPr>
        <p:spPr>
          <a:xfrm>
            <a:off x="5087880" y="2972520"/>
            <a:ext cx="381060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562212"/>
                </a:solidFill>
                <a:latin typeface="Calibri"/>
                <a:ea typeface="Arial"/>
              </a:rPr>
              <a:t>Стоимость оборудования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Прямоугольник 173"/>
          <p:cNvSpPr/>
          <p:nvPr/>
        </p:nvSpPr>
        <p:spPr>
          <a:xfrm>
            <a:off x="5807880" y="3702600"/>
            <a:ext cx="294228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562212"/>
                </a:solidFill>
                <a:latin typeface="Calibri"/>
                <a:ea typeface="Arial"/>
              </a:rPr>
              <a:t>Диапазон выплат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Прямоугольник 174"/>
          <p:cNvSpPr/>
          <p:nvPr/>
        </p:nvSpPr>
        <p:spPr>
          <a:xfrm>
            <a:off x="5375880" y="4306320"/>
            <a:ext cx="405252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562212"/>
                </a:solidFill>
                <a:latin typeface="Calibri"/>
                <a:ea typeface="Arial"/>
              </a:rPr>
              <a:t>Стоимость переплаты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4" name="Рисунок 17"/>
          <p:cNvPicPr/>
          <p:nvPr/>
        </p:nvPicPr>
        <p:blipFill>
          <a:blip r:embed="rId5"/>
          <a:srcRect t="1691" r="61227"/>
          <a:stretch/>
        </p:blipFill>
        <p:spPr>
          <a:xfrm>
            <a:off x="0" y="0"/>
            <a:ext cx="4804920" cy="6855120"/>
          </a:xfrm>
          <a:prstGeom prst="rect">
            <a:avLst/>
          </a:prstGeom>
          <a:ln w="0">
            <a:noFill/>
          </a:ln>
        </p:spPr>
      </p:pic>
      <p:sp>
        <p:nvSpPr>
          <p:cNvPr id="195" name="Прямоугольник 175"/>
          <p:cNvSpPr/>
          <p:nvPr/>
        </p:nvSpPr>
        <p:spPr>
          <a:xfrm>
            <a:off x="6171480" y="303120"/>
            <a:ext cx="5187600" cy="121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                 Партнерское финансирование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800" b="1" strike="noStrike" spc="-1">
                <a:solidFill>
                  <a:srgbClr val="00B050"/>
                </a:solidFill>
                <a:latin typeface="Calibri"/>
                <a:ea typeface="Arial"/>
              </a:rPr>
              <a:t>«Иджара-Развитие производства»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96" name="Группа 4"/>
          <p:cNvGrpSpPr/>
          <p:nvPr/>
        </p:nvGrpSpPr>
        <p:grpSpPr>
          <a:xfrm>
            <a:off x="5989320" y="-208800"/>
            <a:ext cx="5329440" cy="1725120"/>
            <a:chOff x="5989320" y="-208800"/>
            <a:chExt cx="5329440" cy="1725120"/>
          </a:xfrm>
        </p:grpSpPr>
        <p:sp>
          <p:nvSpPr>
            <p:cNvPr id="197" name="Скругленный прямоугольник 49"/>
            <p:cNvSpPr/>
            <p:nvPr/>
          </p:nvSpPr>
          <p:spPr>
            <a:xfrm>
              <a:off x="5989320" y="262800"/>
              <a:ext cx="5187600" cy="125352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198" name="Прямоугольник 176"/>
            <p:cNvSpPr/>
            <p:nvPr/>
          </p:nvSpPr>
          <p:spPr>
            <a:xfrm>
              <a:off x="8824680" y="-208800"/>
              <a:ext cx="2494080" cy="61128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1800" b="1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199" name="Прямоугольник 177"/>
          <p:cNvSpPr/>
          <p:nvPr/>
        </p:nvSpPr>
        <p:spPr>
          <a:xfrm>
            <a:off x="6684120" y="1728720"/>
            <a:ext cx="530172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70560" defTabSz="914400">
              <a:lnSpc>
                <a:spcPct val="100000"/>
              </a:lnSpc>
            </a:pPr>
            <a:r>
              <a:rPr lang="ru-RU" sz="1800" b="1" strike="noStrike" spc="-15">
                <a:solidFill>
                  <a:srgbClr val="C79363"/>
                </a:solidFill>
                <a:latin typeface="Calibri"/>
                <a:ea typeface="Arial"/>
              </a:rPr>
              <a:t>Резидентам промышленных парков Р</a:t>
            </a:r>
            <a:r>
              <a:rPr lang="ru-RU" sz="1800" b="1" strike="noStrike" spc="-7">
                <a:solidFill>
                  <a:srgbClr val="C79363"/>
                </a:solidFill>
                <a:latin typeface="Calibri"/>
                <a:ea typeface="Arial"/>
              </a:rPr>
              <a:t>еспублики</a:t>
            </a:r>
            <a:r>
              <a:rPr lang="ru-RU" sz="1800" b="1" strike="noStrike" spc="38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2">
                <a:solidFill>
                  <a:srgbClr val="C79363"/>
                </a:solidFill>
                <a:latin typeface="Calibri"/>
                <a:ea typeface="Arial"/>
              </a:rPr>
              <a:t>Татарстан для приобретения оборудования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70560"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Кольцо 7"/>
          <p:cNvSpPr/>
          <p:nvPr/>
        </p:nvSpPr>
        <p:spPr>
          <a:xfrm>
            <a:off x="6213600" y="1722600"/>
            <a:ext cx="312480" cy="31248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2400" b="0" strike="noStrike" spc="-1">
              <a:solidFill>
                <a:srgbClr val="FFFFFF"/>
              </a:solidFill>
              <a:latin typeface="Calibri"/>
              <a:ea typeface="Arial"/>
            </a:endParaRPr>
          </a:p>
        </p:txBody>
      </p:sp>
      <p:cxnSp>
        <p:nvCxnSpPr>
          <p:cNvPr id="201" name="Прямая соединительная линия 5"/>
          <p:cNvCxnSpPr/>
          <p:nvPr/>
        </p:nvCxnSpPr>
        <p:spPr>
          <a:xfrm>
            <a:off x="6222960" y="2636640"/>
            <a:ext cx="5111640" cy="2880"/>
          </a:xfrm>
          <a:prstGeom prst="straightConnector1">
            <a:avLst/>
          </a:prstGeom>
          <a:ln w="38160">
            <a:solidFill>
              <a:srgbClr val="C79363"/>
            </a:solidFill>
            <a:prstDash val="sysDot"/>
            <a:round/>
          </a:ln>
        </p:spPr>
      </p:cxnSp>
      <p:sp>
        <p:nvSpPr>
          <p:cNvPr id="202" name="TextBox 15"/>
          <p:cNvSpPr/>
          <p:nvPr/>
        </p:nvSpPr>
        <p:spPr>
          <a:xfrm>
            <a:off x="203400" y="1190880"/>
            <a:ext cx="60915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8(843)222-90-62 (244, 249, 236)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Параллелограмм 6"/>
          <p:cNvSpPr/>
          <p:nvPr/>
        </p:nvSpPr>
        <p:spPr>
          <a:xfrm>
            <a:off x="210960" y="234360"/>
            <a:ext cx="780480" cy="66492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221" name="object 2"/>
          <p:cNvSpPr/>
          <p:nvPr/>
        </p:nvSpPr>
        <p:spPr>
          <a:xfrm>
            <a:off x="235800" y="1718640"/>
            <a:ext cx="5523480" cy="900720"/>
          </a:xfrm>
          <a:custGeom>
            <a:avLst/>
            <a:gdLst>
              <a:gd name="textAreaLeft" fmla="*/ 0 w 5523480"/>
              <a:gd name="textAreaRight" fmla="*/ 5524200 w 5523480"/>
              <a:gd name="textAreaTop" fmla="*/ 0 h 900720"/>
              <a:gd name="textAreaBottom" fmla="*/ 901440 h 900720"/>
            </a:gdLst>
            <a:ahLst/>
            <a:cxnLst/>
            <a:rect l="textAreaLeft" t="textAreaTop" r="textAreaRight" b="textAreaBottom"/>
            <a:pathLst>
              <a:path w="5547130" h="824979">
                <a:moveTo>
                  <a:pt x="0" y="0"/>
                </a:moveTo>
                <a:lnTo>
                  <a:pt x="5490726" y="29822"/>
                </a:lnTo>
                <a:lnTo>
                  <a:pt x="5547130" y="805052"/>
                </a:lnTo>
                <a:lnTo>
                  <a:pt x="56836" y="824979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008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22" name="TextBox 27"/>
          <p:cNvSpPr/>
          <p:nvPr/>
        </p:nvSpPr>
        <p:spPr>
          <a:xfrm>
            <a:off x="223200" y="1735200"/>
            <a:ext cx="5405400" cy="76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23" name="Прямоугольник 24"/>
          <p:cNvSpPr/>
          <p:nvPr/>
        </p:nvSpPr>
        <p:spPr>
          <a:xfrm>
            <a:off x="5067000" y="2416320"/>
            <a:ext cx="26100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800" b="1" strike="noStrike" spc="-1">
                <a:solidFill>
                  <a:srgbClr val="C00000"/>
                </a:solidFill>
                <a:latin typeface="Calibri"/>
                <a:ea typeface="Calibri"/>
              </a:rPr>
              <a:t> 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Прямоугольник 49"/>
          <p:cNvSpPr/>
          <p:nvPr/>
        </p:nvSpPr>
        <p:spPr>
          <a:xfrm>
            <a:off x="360000" y="2960280"/>
            <a:ext cx="526860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Arial"/>
              </a:rPr>
              <a:t>СЕРТИФИКАЦИЯ ПРОДУКЦИИ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Параллелограмм 7"/>
          <p:cNvSpPr/>
          <p:nvPr/>
        </p:nvSpPr>
        <p:spPr>
          <a:xfrm>
            <a:off x="879480" y="216360"/>
            <a:ext cx="10829520" cy="7005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226" name="Прямоугольник 50"/>
          <p:cNvSpPr/>
          <p:nvPr/>
        </p:nvSpPr>
        <p:spPr>
          <a:xfrm>
            <a:off x="808200" y="232920"/>
            <a:ext cx="10947960" cy="1186920"/>
          </a:xfrm>
          <a:custGeom>
            <a:avLst/>
            <a:gdLst>
              <a:gd name="textAreaLeft" fmla="*/ 0 w 10947960"/>
              <a:gd name="textAreaRight" fmla="*/ 10948680 w 10947960"/>
              <a:gd name="textAreaTop" fmla="*/ 0 h 1186920"/>
              <a:gd name="textAreaBottom" fmla="*/ 1187280 h 1186920"/>
            </a:gdLst>
            <a:ahLst/>
            <a:cxnLst/>
            <a:rect l="textAreaLeft" t="textAreaTop" r="textAreaRight" b="textAreaBottom"/>
            <a:pathLst>
              <a:path w="10735217" h="745777">
                <a:moveTo>
                  <a:pt x="273378" y="634308"/>
                </a:moveTo>
                <a:lnTo>
                  <a:pt x="0" y="0"/>
                </a:lnTo>
                <a:lnTo>
                  <a:pt x="10645560" y="0"/>
                </a:lnTo>
                <a:cubicBezTo>
                  <a:pt x="10645560" y="217721"/>
                  <a:pt x="10735217" y="745777"/>
                  <a:pt x="10735217" y="745777"/>
                </a:cubicBezTo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>
                <a:solidFill>
                  <a:schemeClr val="lt1"/>
                </a:solidFill>
                <a:latin typeface="Arial Black"/>
                <a:ea typeface="Arial"/>
              </a:rPr>
              <a:t>МЕРЫ ПОДДЕРЖКИ ЦЕНТРА «МОЙ БИЗНЕС» на условиях софинансирования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TextBox 30"/>
          <p:cNvSpPr/>
          <p:nvPr/>
        </p:nvSpPr>
        <p:spPr>
          <a:xfrm>
            <a:off x="6155280" y="1238040"/>
            <a:ext cx="5612400" cy="104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TextBox 31"/>
          <p:cNvSpPr/>
          <p:nvPr/>
        </p:nvSpPr>
        <p:spPr>
          <a:xfrm>
            <a:off x="6059160" y="3620520"/>
            <a:ext cx="5620680" cy="130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Услуга включает в себя помощь в подготовке заявок на торги любой сложности с гарантией допуска, сопровождение участников в рамках 44-ФЗ и 223-ФЗ, а также техническую поддержку и обучение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600" b="0" i="1" strike="noStrike" spc="-1">
                <a:solidFill>
                  <a:srgbClr val="000000"/>
                </a:solidFill>
                <a:latin typeface="Calibri"/>
                <a:ea typeface="Arial"/>
              </a:rPr>
              <a:t>(софинансирование до 50 %, но не более 500 000 руб.)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Прямоугольник 151"/>
          <p:cNvSpPr/>
          <p:nvPr/>
        </p:nvSpPr>
        <p:spPr>
          <a:xfrm>
            <a:off x="424080" y="271800"/>
            <a:ext cx="3564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000" b="1" strike="noStrike" cap="all" spc="-1">
                <a:solidFill>
                  <a:schemeClr val="lt1"/>
                </a:solidFill>
                <a:latin typeface="Arial Black"/>
                <a:ea typeface="Arial"/>
              </a:rPr>
              <a:t>1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TextBox 32"/>
          <p:cNvSpPr/>
          <p:nvPr/>
        </p:nvSpPr>
        <p:spPr>
          <a:xfrm>
            <a:off x="6208200" y="2253960"/>
            <a:ext cx="6119280" cy="36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1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231" name="TextBox 199"/>
          <p:cNvSpPr/>
          <p:nvPr/>
        </p:nvSpPr>
        <p:spPr>
          <a:xfrm>
            <a:off x="5920200" y="2955600"/>
            <a:ext cx="5835960" cy="76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Arial"/>
              </a:rPr>
              <a:t>СОПРОВОЖДЕНИЕ ТОРГОВ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32" name="Группа 14"/>
          <p:cNvGrpSpPr/>
          <p:nvPr/>
        </p:nvGrpSpPr>
        <p:grpSpPr>
          <a:xfrm>
            <a:off x="572760" y="2916720"/>
            <a:ext cx="5347440" cy="620280"/>
            <a:chOff x="572760" y="2916720"/>
            <a:chExt cx="5347440" cy="620280"/>
          </a:xfrm>
        </p:grpSpPr>
        <p:sp>
          <p:nvSpPr>
            <p:cNvPr id="233" name="Скругленный прямоугольник 16"/>
            <p:cNvSpPr/>
            <p:nvPr/>
          </p:nvSpPr>
          <p:spPr>
            <a:xfrm>
              <a:off x="572760" y="3181320"/>
              <a:ext cx="5347440" cy="355680"/>
            </a:xfrm>
            <a:prstGeom prst="roundRect">
              <a:avLst>
                <a:gd name="adj" fmla="val 27483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234" name="Прямоугольник 11"/>
            <p:cNvSpPr/>
            <p:nvPr/>
          </p:nvSpPr>
          <p:spPr>
            <a:xfrm>
              <a:off x="5283000" y="2916720"/>
              <a:ext cx="191880" cy="25920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</p:grpSp>
      <p:grpSp>
        <p:nvGrpSpPr>
          <p:cNvPr id="235" name="Группа 16"/>
          <p:cNvGrpSpPr/>
          <p:nvPr/>
        </p:nvGrpSpPr>
        <p:grpSpPr>
          <a:xfrm>
            <a:off x="1611360" y="5069160"/>
            <a:ext cx="9087840" cy="507240"/>
            <a:chOff x="1611360" y="5069160"/>
            <a:chExt cx="9087840" cy="507240"/>
          </a:xfrm>
        </p:grpSpPr>
        <p:sp>
          <p:nvSpPr>
            <p:cNvPr id="236" name="Скругленный прямоугольник 19"/>
            <p:cNvSpPr/>
            <p:nvPr/>
          </p:nvSpPr>
          <p:spPr>
            <a:xfrm>
              <a:off x="1611360" y="5198040"/>
              <a:ext cx="9087840" cy="37836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237" name="Прямоугольник 48"/>
            <p:cNvSpPr/>
            <p:nvPr/>
          </p:nvSpPr>
          <p:spPr>
            <a:xfrm>
              <a:off x="9663840" y="5069160"/>
              <a:ext cx="322560" cy="17316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</p:grpSp>
      <p:grpSp>
        <p:nvGrpSpPr>
          <p:cNvPr id="238" name="Группа 19"/>
          <p:cNvGrpSpPr/>
          <p:nvPr/>
        </p:nvGrpSpPr>
        <p:grpSpPr>
          <a:xfrm>
            <a:off x="6052680" y="3066480"/>
            <a:ext cx="5621040" cy="470520"/>
            <a:chOff x="6052680" y="3066480"/>
            <a:chExt cx="5621040" cy="470520"/>
          </a:xfrm>
        </p:grpSpPr>
        <p:sp>
          <p:nvSpPr>
            <p:cNvPr id="239" name="Скругленный прямоугольник 18"/>
            <p:cNvSpPr/>
            <p:nvPr/>
          </p:nvSpPr>
          <p:spPr>
            <a:xfrm>
              <a:off x="6052680" y="3186000"/>
              <a:ext cx="5621040" cy="35100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240" name="Прямоугольник 12"/>
            <p:cNvSpPr/>
            <p:nvPr/>
          </p:nvSpPr>
          <p:spPr>
            <a:xfrm>
              <a:off x="11032200" y="3066480"/>
              <a:ext cx="201960" cy="25560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</p:grpSp>
      <p:sp>
        <p:nvSpPr>
          <p:cNvPr id="241" name="Прямоугольник 1"/>
          <p:cNvSpPr/>
          <p:nvPr/>
        </p:nvSpPr>
        <p:spPr>
          <a:xfrm>
            <a:off x="572760" y="1191600"/>
            <a:ext cx="11136240" cy="2010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- Экспортно ориентированных субъектов МСП, которые в 2024 г. и/или в 2025 г. заключили экспортный контракт;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- Имеющих статус малой технологической компании;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- Резидентов индустриальных  (промышленных) парков, зарегистрированные на территории Республики Татарстан, заключившие с Министерством экономики Республики Татарстан соглашение  об осуществлении деятельности на территории индустриальных (промышленных) парков;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- Субъектов МСП, основным видом деятельности которых является деятельность, входящая в раздел C «Обрабатывающие производства» или раздел J «Деятельность в области информации и связи» (исключительно коды «62.0 - Разработка компьютерного программного обеспечения, консультационные услуги в данной области и другие сопутствующие услуги» и «62.01 – Разработка компьютерного программного обеспечения»)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Прямоугольник 2"/>
          <p:cNvSpPr/>
          <p:nvPr/>
        </p:nvSpPr>
        <p:spPr>
          <a:xfrm>
            <a:off x="517320" y="3611520"/>
            <a:ext cx="5318640" cy="155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Услуга включает в себя сертификацию товаров, работ и услуг субъектов МСП, а также сертификации (при наличии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соответствующей квалификации) субъектов МСП по системе менеджмента качества в соответствии с международными стандартами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600" b="0" i="1" strike="noStrike" spc="-1">
                <a:solidFill>
                  <a:srgbClr val="000000"/>
                </a:solidFill>
                <a:latin typeface="Calibri"/>
                <a:ea typeface="Arial"/>
              </a:rPr>
              <a:t>(софинансирование до 50 %, но не более 500 000 руб.)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Прямоугольник 4"/>
          <p:cNvSpPr/>
          <p:nvPr/>
        </p:nvSpPr>
        <p:spPr>
          <a:xfrm>
            <a:off x="1705320" y="4719960"/>
            <a:ext cx="8713080" cy="82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Arial"/>
              </a:rPr>
              <a:t>                 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Arial"/>
              </a:rPr>
              <a:t>УЧАСТИЕ В ВЫСТАВОЧНО-ЯРМАРОЧНЫХ МЕРОПРИЯТИЯХ НА ТЕРРИТОРИИ РФ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Прямоугольник 7"/>
          <p:cNvSpPr/>
          <p:nvPr/>
        </p:nvSpPr>
        <p:spPr>
          <a:xfrm rot="10800000" flipV="1">
            <a:off x="545400" y="5403240"/>
            <a:ext cx="11406600" cy="155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Услуга по участию в выставочно-ярмарочном мероприятии на территории Российской Федерации включает в себя: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Arial"/>
              </a:rPr>
              <a:t>оплату регистрационного сбора, аренду выставочной площади и оборудования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600" b="0" i="1" strike="noStrike" spc="-1">
                <a:solidFill>
                  <a:srgbClr val="000000"/>
                </a:solidFill>
                <a:latin typeface="Calibri"/>
                <a:ea typeface="Arial"/>
              </a:rPr>
              <a:t>(софинансирование до 50 %, но не более 300 000 руб.)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br>
              <a:rPr sz="1600"/>
            </a:b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TextBox 2"/>
          <p:cNvSpPr/>
          <p:nvPr/>
        </p:nvSpPr>
        <p:spPr>
          <a:xfrm>
            <a:off x="505080" y="947160"/>
            <a:ext cx="1082952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ДЛЯ КОГО: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Параллелограмм 8"/>
          <p:cNvSpPr/>
          <p:nvPr/>
        </p:nvSpPr>
        <p:spPr>
          <a:xfrm>
            <a:off x="210960" y="234360"/>
            <a:ext cx="780480" cy="47160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247" name="Прямоугольник 56"/>
          <p:cNvSpPr/>
          <p:nvPr/>
        </p:nvSpPr>
        <p:spPr>
          <a:xfrm>
            <a:off x="5067000" y="2416320"/>
            <a:ext cx="26100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800" b="1" strike="noStrike" spc="-1">
                <a:solidFill>
                  <a:srgbClr val="C00000"/>
                </a:solidFill>
                <a:latin typeface="Calibri"/>
                <a:ea typeface="Calibri"/>
              </a:rPr>
              <a:t> 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Прямоугольник 150"/>
          <p:cNvSpPr/>
          <p:nvPr/>
        </p:nvSpPr>
        <p:spPr>
          <a:xfrm>
            <a:off x="4392360" y="3219120"/>
            <a:ext cx="1572480" cy="91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249" name="Параллелограмм 9"/>
          <p:cNvSpPr/>
          <p:nvPr/>
        </p:nvSpPr>
        <p:spPr>
          <a:xfrm>
            <a:off x="993960" y="234360"/>
            <a:ext cx="10829520" cy="75312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250" name="Прямоугольник 152"/>
          <p:cNvSpPr/>
          <p:nvPr/>
        </p:nvSpPr>
        <p:spPr>
          <a:xfrm>
            <a:off x="997560" y="230760"/>
            <a:ext cx="10759680" cy="499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МЕРЫ ПОДДЕРЖКИ ЦЕНТРА «МОЙ БИЗНЕС» на условиях софинансирования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-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Экспортно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ориентированных субъектов МСП, которые в 2024 г. и/или в 2025 г. заключили экспортный контракт;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- Имеющих статус малой технологической компании;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- Резидентов индустриальных  (промышленных) парков, зарегистрированные на территории Республики Татарстан, заключившие с Министерством экономики Республики Татарстан соглашение  об осуществлении деятельности на территории индустриальных (промышленных) парков;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- Субъектов МСП, основным видом деятельности которых является деятельность, входящая в раздел C «Обрабатывающие производства» или раздел J «Деятельность в области информации и связи» (исключительно коды «62.0 - Разработка компьютерного программного обеспечения, консультационные услуги в данной области и другие сопутствующие услуги» и «62.01 – Разработка компьютерного программного обеспечения»)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                           </a:t>
            </a: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ОО</a:t>
            </a:r>
            <a:r>
              <a:rPr lang="en-US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                                        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ИИ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TextBox 36"/>
          <p:cNvSpPr/>
          <p:nvPr/>
        </p:nvSpPr>
        <p:spPr>
          <a:xfrm>
            <a:off x="964440" y="1397520"/>
            <a:ext cx="5125320" cy="282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Прямоугольник 153"/>
          <p:cNvSpPr/>
          <p:nvPr/>
        </p:nvSpPr>
        <p:spPr>
          <a:xfrm>
            <a:off x="424080" y="271800"/>
            <a:ext cx="3564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000" b="1" strike="noStrike" cap="all" spc="-1">
                <a:solidFill>
                  <a:schemeClr val="lt1"/>
                </a:solidFill>
                <a:latin typeface="Arial Black"/>
                <a:ea typeface="Arial"/>
              </a:rPr>
              <a:t>2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TextBox 40"/>
          <p:cNvSpPr/>
          <p:nvPr/>
        </p:nvSpPr>
        <p:spPr>
          <a:xfrm>
            <a:off x="5744880" y="1869120"/>
            <a:ext cx="6119280" cy="36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1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grpSp>
        <p:nvGrpSpPr>
          <p:cNvPr id="254" name="Группа 30"/>
          <p:cNvGrpSpPr/>
          <p:nvPr/>
        </p:nvGrpSpPr>
        <p:grpSpPr>
          <a:xfrm>
            <a:off x="6646320" y="3149640"/>
            <a:ext cx="4909680" cy="1763280"/>
            <a:chOff x="6646320" y="3149640"/>
            <a:chExt cx="4909680" cy="1763280"/>
          </a:xfrm>
        </p:grpSpPr>
        <p:sp>
          <p:nvSpPr>
            <p:cNvPr id="255" name="Скругленный прямоугольник 50"/>
            <p:cNvSpPr/>
            <p:nvPr/>
          </p:nvSpPr>
          <p:spPr>
            <a:xfrm>
              <a:off x="6646320" y="4222800"/>
              <a:ext cx="4909680" cy="69012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256" name="Прямоугольник 156"/>
            <p:cNvSpPr/>
            <p:nvPr/>
          </p:nvSpPr>
          <p:spPr>
            <a:xfrm>
              <a:off x="11068920" y="3149640"/>
              <a:ext cx="175680" cy="63720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</p:grpSp>
      <p:sp>
        <p:nvSpPr>
          <p:cNvPr id="257" name="Прямоугольник 1"/>
          <p:cNvSpPr/>
          <p:nvPr/>
        </p:nvSpPr>
        <p:spPr>
          <a:xfrm>
            <a:off x="957118" y="4923180"/>
            <a:ext cx="5230440" cy="155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В рамках услуги финансируется обучение сотрудников субъекта МСП по программам повышения квалификации по направлениям, необходимым субъекту МСП для ведения деятельности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600" b="0" i="1" strike="noStrike" spc="-1" dirty="0">
                <a:solidFill>
                  <a:schemeClr val="dk1"/>
                </a:solidFill>
                <a:latin typeface="Calibri"/>
                <a:ea typeface="Arial"/>
              </a:rPr>
              <a:t>(софинансирование до 50%, но не более 300 000 руб.)</a:t>
            </a:r>
            <a:br>
              <a:rPr sz="1600" dirty="0"/>
            </a:b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Скругленный прямоугольник 50"/>
          <p:cNvSpPr/>
          <p:nvPr/>
        </p:nvSpPr>
        <p:spPr>
          <a:xfrm flipV="1">
            <a:off x="898200" y="4222800"/>
            <a:ext cx="5084280" cy="68256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259" name="Прямоугольник 3"/>
          <p:cNvSpPr/>
          <p:nvPr/>
        </p:nvSpPr>
        <p:spPr>
          <a:xfrm>
            <a:off x="480600" y="4120920"/>
            <a:ext cx="5402520" cy="64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r>
              <a:rPr lang="ru-RU" sz="1600" b="1" strike="noStrike" spc="-1" dirty="0">
                <a:solidFill>
                  <a:schemeClr val="dk1"/>
                </a:solidFill>
                <a:latin typeface="Calibri"/>
                <a:ea typeface="Arial"/>
              </a:rPr>
              <a:t>ПОВЫШЕНИЕ КВАЛИФИКАЦИИ СОТРУДНИКОВ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Прямоугольник 4"/>
          <p:cNvSpPr/>
          <p:nvPr/>
        </p:nvSpPr>
        <p:spPr>
          <a:xfrm>
            <a:off x="6493320" y="4313520"/>
            <a:ext cx="4874040" cy="89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r>
              <a:rPr lang="ru-RU" sz="1600" b="1" strike="noStrike" spc="-1" dirty="0">
                <a:solidFill>
                  <a:schemeClr val="dk1"/>
                </a:solidFill>
                <a:latin typeface="Calibri"/>
                <a:ea typeface="Arial"/>
              </a:rPr>
              <a:t>ОБУЧЕНИЕ КОЛЛЕКТИВА ПО ОПТИМИЗАЦИИ ПРОИЗВОДСТВА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Прямоугольник 5"/>
          <p:cNvSpPr/>
          <p:nvPr/>
        </p:nvSpPr>
        <p:spPr>
          <a:xfrm rot="10800000" flipV="1">
            <a:off x="6613560" y="4912920"/>
            <a:ext cx="5177160" cy="106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Курс, направленный на изучение методов и стратегий оптимизации бизнес-процессов и повышения эффективности производства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600" b="0" i="1" strike="noStrike" spc="-1">
                <a:solidFill>
                  <a:srgbClr val="000000"/>
                </a:solidFill>
                <a:latin typeface="Calibri"/>
                <a:ea typeface="Arial"/>
              </a:rPr>
              <a:t>(</a:t>
            </a:r>
            <a:r>
              <a:rPr lang="ru-RU" sz="1600" b="0" i="1" strike="noStrike" spc="-1">
                <a:solidFill>
                  <a:schemeClr val="dk1"/>
                </a:solidFill>
                <a:latin typeface="Calibri"/>
                <a:ea typeface="Arial"/>
              </a:rPr>
              <a:t>софинансирование до 50%, но не более 300 000 руб.</a:t>
            </a:r>
            <a:r>
              <a:rPr lang="ru-RU" sz="1600" b="0" i="1" strike="noStrike" spc="-1">
                <a:solidFill>
                  <a:srgbClr val="000000"/>
                </a:solidFill>
                <a:latin typeface="Calibri"/>
                <a:ea typeface="Arial"/>
              </a:rPr>
              <a:t>)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TextBox 1"/>
          <p:cNvSpPr/>
          <p:nvPr/>
        </p:nvSpPr>
        <p:spPr>
          <a:xfrm>
            <a:off x="898200" y="1158840"/>
            <a:ext cx="108295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ДЛЯ КОГО: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2795</TotalTime>
  <Words>3933</Words>
  <Application>Microsoft Office PowerPoint</Application>
  <PresentationFormat>Широкоэкранный</PresentationFormat>
  <Paragraphs>550</Paragraphs>
  <Slides>29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16</vt:i4>
      </vt:variant>
      <vt:variant>
        <vt:lpstr>Заголовки слайдов</vt:lpstr>
      </vt:variant>
      <vt:variant>
        <vt:i4>29</vt:i4>
      </vt:variant>
    </vt:vector>
  </HeadingPairs>
  <TitlesOfParts>
    <vt:vector size="53" baseType="lpstr">
      <vt:lpstr>Arial</vt:lpstr>
      <vt:lpstr>Arial Black</vt:lpstr>
      <vt:lpstr>Calibri</vt:lpstr>
      <vt:lpstr>Calibri Light</vt:lpstr>
      <vt:lpstr>OpenSymbol</vt:lpstr>
      <vt:lpstr>Symbol</vt:lpstr>
      <vt:lpstr>Times New Roman</vt:lpstr>
      <vt:lpstr>Wingdings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Office Theme</vt:lpstr>
      <vt:lpstr>Office Theme</vt:lpstr>
      <vt:lpstr>Office Theme</vt:lpstr>
      <vt:lpstr>МЕРЫ ПОДДЕРЖКИ БИЗНЕСА В РЕСПУБЛИКЕ ТАТАРСТАН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ПОЛУЧИТЬ УСЛУГИ ФОНДА? ОБРАТИТЬСЯ В ФОНД: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Миронова Нина Сергеевна</dc:creator>
  <dc:description/>
  <cp:lastModifiedBy>user</cp:lastModifiedBy>
  <cp:revision>441</cp:revision>
  <cp:lastPrinted>2025-02-04T08:37:15Z</cp:lastPrinted>
  <dcterms:created xsi:type="dcterms:W3CDTF">2022-12-12T14:36:21Z</dcterms:created>
  <dcterms:modified xsi:type="dcterms:W3CDTF">2025-02-04T15:05:55Z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3</vt:r8>
  </property>
  <property fmtid="{D5CDD505-2E9C-101B-9397-08002B2CF9AE}" pid="3" name="PresentationFormat">
    <vt:lpwstr>Широкоэкранный</vt:lpwstr>
  </property>
  <property fmtid="{D5CDD505-2E9C-101B-9397-08002B2CF9AE}" pid="4" name="Slides">
    <vt:r8>25</vt:r8>
  </property>
</Properties>
</file>